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3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 Zhen" initials="ZZ" lastIdx="1" clrIdx="0">
    <p:extLst>
      <p:ext uri="{19B8F6BF-5375-455C-9EA6-DF929625EA0E}">
        <p15:presenceInfo xmlns:p15="http://schemas.microsoft.com/office/powerpoint/2012/main" userId="fef8dad4aa4ad5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615F"/>
    <a:srgbClr val="E3706C"/>
    <a:srgbClr val="F37874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/>
    <p:restoredTop sz="66213"/>
  </p:normalViewPr>
  <p:slideViewPr>
    <p:cSldViewPr snapToGrid="0" snapToObjects="1">
      <p:cViewPr varScale="1">
        <p:scale>
          <a:sx n="91" d="100"/>
          <a:sy n="91" d="100"/>
        </p:scale>
        <p:origin x="1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F1C042-0309-524C-B1C0-789E60640B41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C05D6-3DA8-514E-94BC-78EE7B23E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 this is Zhen Zhang. </a:t>
            </a:r>
          </a:p>
          <a:p>
            <a:r>
              <a:rPr lang="en-US" dirty="0"/>
              <a:t>Today I am going to present our recent work, "Is network the bottleneck of distributed training?"</a:t>
            </a:r>
          </a:p>
          <a:p>
            <a:r>
              <a:rPr lang="en-US" dirty="0"/>
              <a:t>This is joint work with Chaokun, Haibin, Yida, Raman, and Xin.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0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experimenting on default 100Gbps networks for scaling factors,</a:t>
            </a:r>
          </a:p>
          <a:p>
            <a:endParaRPr lang="en-US" dirty="0"/>
          </a:p>
          <a:p>
            <a:r>
              <a:rPr lang="en-US" dirty="0"/>
              <a:t>we also measured the scaling factor with different network bandwidths. </a:t>
            </a:r>
          </a:p>
          <a:p>
            <a:endParaRPr lang="en-US" dirty="0"/>
          </a:p>
          <a:p>
            <a:r>
              <a:rPr lang="en-US" dirty="0"/>
              <a:t>Here is the example for ResNet50.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we use the Linux </a:t>
            </a:r>
            <a:r>
              <a:rPr lang="en-US" dirty="0" err="1"/>
              <a:t>tc</a:t>
            </a:r>
            <a:r>
              <a:rPr lang="en-US" dirty="0"/>
              <a:t> command to control the network bandwidth.</a:t>
            </a:r>
          </a:p>
          <a:p>
            <a:endParaRPr lang="en-US" dirty="0"/>
          </a:p>
          <a:p>
            <a:r>
              <a:rPr lang="en-US" dirty="0"/>
              <a:t>As we increase the bandwidth from 1Gbps to 10Gbps, the scaling factor increases drastically. </a:t>
            </a:r>
          </a:p>
          <a:p>
            <a:endParaRPr lang="en-US" dirty="0"/>
          </a:p>
          <a:p>
            <a:r>
              <a:rPr lang="en-US" dirty="0"/>
              <a:t>However, all lines reach a plateau after 25Gbps. </a:t>
            </a:r>
          </a:p>
          <a:p>
            <a:endParaRPr lang="en-US" dirty="0"/>
          </a:p>
          <a:p>
            <a:r>
              <a:rPr lang="en-US" dirty="0"/>
              <a:t>This means the system can not benefit from a faster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44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validate the measurement results we measure the </a:t>
            </a:r>
          </a:p>
          <a:p>
            <a:r>
              <a:rPr lang="en-US" dirty="0"/>
              <a:t>network utilization of the servers by recording real-time network throughput.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 shown in this figure, </a:t>
            </a:r>
          </a:p>
          <a:p>
            <a:r>
              <a:rPr lang="en-US" dirty="0"/>
              <a:t>the network utilization is pretty low in high-speed networks with 40Gbps links or 100Gbps.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53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low bandwidth utilization might due to the CPU bottleneck,</a:t>
            </a:r>
          </a:p>
          <a:p>
            <a:r>
              <a:rPr lang="en-US" dirty="0"/>
              <a:t>because our experiments we run are over TCP.</a:t>
            </a:r>
          </a:p>
          <a:p>
            <a:endParaRPr lang="en-US" dirty="0"/>
          </a:p>
          <a:p>
            <a:r>
              <a:rPr lang="en-US" dirty="0"/>
              <a:t>It is known that running TCP at high speed is CPU intensive. </a:t>
            </a:r>
          </a:p>
          <a:p>
            <a:endParaRPr lang="en-US" dirty="0"/>
          </a:p>
          <a:p>
            <a:r>
              <a:rPr lang="en-US" dirty="0"/>
              <a:t>However, as we can see in this CPU utilization figure, </a:t>
            </a:r>
          </a:p>
          <a:p>
            <a:r>
              <a:rPr lang="en-US" dirty="0"/>
              <a:t>CPU utilization hasn't exceeded 30%.</a:t>
            </a:r>
          </a:p>
          <a:p>
            <a:endParaRPr lang="en-US" dirty="0"/>
          </a:p>
          <a:p>
            <a:r>
              <a:rPr lang="en-US" dirty="0"/>
              <a:t>Thus, CPU is not the bottleneck to saturate network bandwidth.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90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see in previous measurement results, the network is not fully utilized.</a:t>
            </a:r>
          </a:p>
          <a:p>
            <a:endParaRPr lang="en-US" dirty="0"/>
          </a:p>
          <a:p>
            <a:r>
              <a:rPr lang="en-US" dirty="0"/>
              <a:t>So it is natural to ask what does scaling factor look like if the network can be fully utilized? </a:t>
            </a:r>
          </a:p>
          <a:p>
            <a:endParaRPr lang="en-US" dirty="0"/>
          </a:p>
          <a:p>
            <a:r>
              <a:rPr lang="en-US" dirty="0"/>
              <a:t>Thus, we further perform simulation-based what-if analysis in this project.</a:t>
            </a:r>
          </a:p>
          <a:p>
            <a:endParaRPr lang="en-US" dirty="0"/>
          </a:p>
          <a:p>
            <a:r>
              <a:rPr lang="en-US" dirty="0"/>
              <a:t>Let me briefly introduce the simulation process.</a:t>
            </a:r>
          </a:p>
          <a:p>
            <a:endParaRPr lang="en-US" dirty="0"/>
          </a:p>
          <a:p>
            <a:r>
              <a:rPr lang="en-US" dirty="0"/>
              <a:t>Let's consider distributed data-parallel on two GPUs. </a:t>
            </a:r>
          </a:p>
          <a:p>
            <a:endParaRPr lang="en-US" dirty="0"/>
          </a:p>
          <a:p>
            <a:r>
              <a:rPr lang="en-US" dirty="0"/>
              <a:t>The forward, backward and synchronization phases, </a:t>
            </a:r>
          </a:p>
          <a:p>
            <a:r>
              <a:rPr lang="en-US" dirty="0"/>
              <a:t>can be modeled as two threads.</a:t>
            </a:r>
          </a:p>
          <a:p>
            <a:endParaRPr lang="en-US" dirty="0"/>
          </a:p>
          <a:p>
            <a:r>
              <a:rPr lang="en-US" dirty="0"/>
              <a:t>The first thread takes care of forward and backward computations. </a:t>
            </a:r>
          </a:p>
          <a:p>
            <a:endParaRPr lang="en-US" dirty="0"/>
          </a:p>
          <a:p>
            <a:r>
              <a:rPr lang="en-US" dirty="0"/>
              <a:t>As shown here, we further decomposed the backward phase into small blocks. </a:t>
            </a:r>
          </a:p>
          <a:p>
            <a:endParaRPr lang="en-US" dirty="0"/>
          </a:p>
          <a:p>
            <a:r>
              <a:rPr lang="en-US" dirty="0"/>
              <a:t>Because gradients computations are completed layer by layer, </a:t>
            </a:r>
          </a:p>
          <a:p>
            <a:r>
              <a:rPr lang="en-US" dirty="0"/>
              <a:t>we can start gradient synchronization,</a:t>
            </a:r>
          </a:p>
          <a:p>
            <a:r>
              <a:rPr lang="en-US" dirty="0"/>
              <a:t>once backward computation for a certain layer or layer block is completed. </a:t>
            </a:r>
          </a:p>
          <a:p>
            <a:endParaRPr lang="en-US" dirty="0"/>
          </a:p>
          <a:p>
            <a:r>
              <a:rPr lang="en-US" dirty="0"/>
              <a:t>Thus, two backward and gradient synchronization are overlapped for better efficiency.</a:t>
            </a:r>
          </a:p>
          <a:p>
            <a:endParaRPr lang="en-US" dirty="0"/>
          </a:p>
          <a:p>
            <a:r>
              <a:rPr lang="en-US" dirty="0"/>
              <a:t>One iteration ends, when the last all-reduce operation completes.</a:t>
            </a:r>
          </a:p>
          <a:p>
            <a:endParaRPr lang="en-US" dirty="0"/>
          </a:p>
          <a:p>
            <a:r>
              <a:rPr lang="en-US" dirty="0"/>
              <a:t>The cost for each all-reduce operation is estimated via equation listed here. </a:t>
            </a:r>
          </a:p>
          <a:p>
            <a:endParaRPr lang="en-US" dirty="0"/>
          </a:p>
          <a:p>
            <a:r>
              <a:rPr lang="en-US" dirty="0"/>
              <a:t>We can control the bandwidth to simulate different network setups.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48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take a look at the results of our what-if simulation.</a:t>
            </a:r>
          </a:p>
          <a:p>
            <a:endParaRPr lang="en-US" dirty="0"/>
          </a:p>
          <a:p>
            <a:r>
              <a:rPr lang="en-US" dirty="0"/>
              <a:t>The figure here shows the what-if analysis result for </a:t>
            </a:r>
          </a:p>
          <a:p>
            <a:r>
              <a:rPr lang="en-US" dirty="0"/>
              <a:t>Resnet50 under different network bandwidth. </a:t>
            </a:r>
          </a:p>
          <a:p>
            <a:endParaRPr lang="en-US" dirty="0"/>
          </a:p>
          <a:p>
            <a:r>
              <a:rPr lang="en-US" dirty="0"/>
              <a:t>The blue line represents the real scaling factor on 8 p3dn</a:t>
            </a:r>
          </a:p>
          <a:p>
            <a:r>
              <a:rPr lang="en-US" dirty="0"/>
              <a:t>instances. </a:t>
            </a:r>
          </a:p>
          <a:p>
            <a:endParaRPr lang="en-US" dirty="0"/>
          </a:p>
          <a:p>
            <a:r>
              <a:rPr lang="en-US" dirty="0"/>
              <a:t>The orange line denotes the simulation results, which assume </a:t>
            </a:r>
          </a:p>
          <a:p>
            <a:r>
              <a:rPr lang="en-US" dirty="0"/>
              <a:t>network bandwidth can be fully utilized. </a:t>
            </a:r>
          </a:p>
          <a:p>
            <a:endParaRPr lang="en-US" dirty="0"/>
          </a:p>
          <a:p>
            <a:r>
              <a:rPr lang="en-US" dirty="0"/>
              <a:t>We can see there are gaps between real measurement and ideal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instead of changing the network in simulation, </a:t>
            </a:r>
          </a:p>
          <a:p>
            <a:endParaRPr lang="en-US" dirty="0"/>
          </a:p>
          <a:p>
            <a:r>
              <a:rPr lang="en-US" dirty="0"/>
              <a:t>we change the data size for gradient synchronization, to </a:t>
            </a:r>
          </a:p>
          <a:p>
            <a:r>
              <a:rPr lang="en-US" dirty="0"/>
              <a:t>simulate the effect of the gradient compression technique. </a:t>
            </a:r>
          </a:p>
          <a:p>
            <a:endParaRPr lang="en-US" dirty="0"/>
          </a:p>
          <a:p>
            <a:r>
              <a:rPr lang="en-US" dirty="0"/>
              <a:t>In this figure, we fixed the network bandwidth at 10Gbps,</a:t>
            </a:r>
          </a:p>
          <a:p>
            <a:r>
              <a:rPr lang="en-US" dirty="0"/>
              <a:t>and gradually increase the compression ratio of the gradients. </a:t>
            </a:r>
          </a:p>
          <a:p>
            <a:endParaRPr lang="en-US" dirty="0"/>
          </a:p>
          <a:p>
            <a:r>
              <a:rPr lang="en-US" dirty="0"/>
              <a:t>Basically, we divide the size of gradients by compression ratio to estimate the cost for gradient synchronization.</a:t>
            </a:r>
          </a:p>
          <a:p>
            <a:endParaRPr lang="en-US" dirty="0"/>
          </a:p>
          <a:p>
            <a:r>
              <a:rPr lang="en-US" dirty="0"/>
              <a:t>Different colored lines represent three different workloads we are simulating. </a:t>
            </a:r>
          </a:p>
          <a:p>
            <a:endParaRPr lang="en-US" dirty="0"/>
          </a:p>
          <a:p>
            <a:r>
              <a:rPr lang="en-US" dirty="0"/>
              <a:t>As shown here, even for very large models like VGG16,</a:t>
            </a:r>
          </a:p>
          <a:p>
            <a:r>
              <a:rPr lang="en-US" dirty="0"/>
              <a:t>which contains over 138 million parameters, </a:t>
            </a:r>
          </a:p>
          <a:p>
            <a:r>
              <a:rPr lang="en-US" dirty="0"/>
              <a:t>can achieve 100% scaling with compression ratio 10.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61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have results for 100Gbps network to show that </a:t>
            </a:r>
          </a:p>
          <a:p>
            <a:endParaRPr lang="en-US" dirty="0"/>
          </a:p>
          <a:p>
            <a:r>
              <a:rPr lang="en-US" dirty="0"/>
              <a:t>there is no requirement for gradient compression in </a:t>
            </a:r>
          </a:p>
          <a:p>
            <a:endParaRPr lang="en-US" dirty="0"/>
          </a:p>
          <a:p>
            <a:r>
              <a:rPr lang="en-US" dirty="0"/>
              <a:t>high-speed network like 100Gbps. </a:t>
            </a:r>
          </a:p>
          <a:p>
            <a:endParaRPr lang="en-US" dirty="0"/>
          </a:p>
          <a:p>
            <a:r>
              <a:rPr lang="en-US" dirty="0"/>
              <a:t>If we can fully utilize the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41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conclusions</a:t>
            </a:r>
          </a:p>
          <a:p>
            <a:r>
              <a:rPr lang="en-US" dirty="0"/>
              <a:t>In distributed training, the network is underutilized. </a:t>
            </a:r>
          </a:p>
          <a:p>
            <a:endParaRPr lang="en-US" dirty="0"/>
          </a:p>
          <a:p>
            <a:r>
              <a:rPr lang="en-US" dirty="0"/>
              <a:t>And based on simulation results, we can see it is possible to </a:t>
            </a:r>
          </a:p>
          <a:p>
            <a:r>
              <a:rPr lang="en-US" dirty="0"/>
              <a:t>achieve linear scaling, if we can fully utilize high-speed networks.</a:t>
            </a:r>
          </a:p>
          <a:p>
            <a:endParaRPr lang="en-US" dirty="0"/>
          </a:p>
          <a:p>
            <a:r>
              <a:rPr lang="en-US" dirty="0"/>
              <a:t>Thus, we advocate the network community to develop </a:t>
            </a:r>
          </a:p>
          <a:p>
            <a:r>
              <a:rPr lang="en-US" dirty="0"/>
              <a:t>high-performance network transport for gradient communication.</a:t>
            </a:r>
          </a:p>
          <a:p>
            <a:endParaRPr lang="en-US" dirty="0"/>
          </a:p>
          <a:p>
            <a:r>
              <a:rPr lang="en-US" dirty="0"/>
              <a:t>On the other hand, the gradient compression is beneficial </a:t>
            </a:r>
          </a:p>
          <a:p>
            <a:r>
              <a:rPr lang="en-US" dirty="0"/>
              <a:t>in low-speed networks.</a:t>
            </a:r>
          </a:p>
          <a:p>
            <a:endParaRPr lang="en-US" dirty="0"/>
          </a:p>
          <a:p>
            <a:r>
              <a:rPr lang="en-US" dirty="0"/>
              <a:t>And we don't need a very large compression ratio like over 100.</a:t>
            </a:r>
          </a:p>
          <a:p>
            <a:r>
              <a:rPr lang="en-US" dirty="0"/>
              <a:t>up to 10x is good enough under 10Gbps network.</a:t>
            </a:r>
          </a:p>
          <a:p>
            <a:endParaRPr lang="en-US" dirty="0"/>
          </a:p>
          <a:p>
            <a:r>
              <a:rPr lang="en-US" dirty="0"/>
              <a:t>Lastly, gradient compression is not useful under 100Gbps networks.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651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That's all for this talk. </a:t>
            </a:r>
          </a:p>
          <a:p>
            <a:r>
              <a:rPr lang="en-US" dirty="0"/>
              <a:t>Thanks for your patience.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6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Recently, many intelligent systems are powered by Deep Learning techniques, </a:t>
            </a:r>
          </a:p>
          <a:p>
            <a:r>
              <a:rPr lang="en-US" dirty="0"/>
              <a:t>which greatly improves user experience.</a:t>
            </a:r>
          </a:p>
          <a:p>
            <a:r>
              <a:rPr lang="en-US" dirty="0"/>
              <a:t>Here are some examples, including Amazon Alexa, Google translate, Grammarly, Autopilot,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700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before applying deep learning model into the production, </a:t>
            </a:r>
          </a:p>
          <a:p>
            <a:r>
              <a:rPr lang="en-US" dirty="0"/>
              <a:t>we must first train the deep learning model with some data. </a:t>
            </a:r>
          </a:p>
          <a:p>
            <a:endParaRPr lang="en-US" dirty="0"/>
          </a:p>
          <a:p>
            <a:r>
              <a:rPr lang="en-US" dirty="0"/>
              <a:t>The overall process of training mainly consists of two steps. </a:t>
            </a:r>
          </a:p>
          <a:p>
            <a:endParaRPr lang="en-US" dirty="0"/>
          </a:p>
          <a:p>
            <a:r>
              <a:rPr lang="en-US" dirty="0"/>
              <a:t>First, we feed a data sample into the model to get a prediction result. </a:t>
            </a:r>
          </a:p>
          <a:p>
            <a:r>
              <a:rPr lang="en-US" dirty="0"/>
              <a:t>We call this step as the forward computation in training. </a:t>
            </a:r>
          </a:p>
          <a:p>
            <a:endParaRPr lang="en-US" dirty="0"/>
          </a:p>
          <a:p>
            <a:r>
              <a:rPr lang="en-US" dirty="0"/>
              <a:t>After we get the prediction, for example, "Cat" here, </a:t>
            </a:r>
          </a:p>
          <a:p>
            <a:r>
              <a:rPr lang="en-US" dirty="0"/>
              <a:t>we compare it with the label "Dog" then generate the mismatch information as the loss.</a:t>
            </a:r>
          </a:p>
          <a:p>
            <a:endParaRPr lang="en-US" dirty="0"/>
          </a:p>
          <a:p>
            <a:r>
              <a:rPr lang="en-US" dirty="0"/>
              <a:t>Then we can start the second step, </a:t>
            </a:r>
          </a:p>
          <a:p>
            <a:r>
              <a:rPr lang="en-US" dirty="0"/>
              <a:t>the backward computation to update the weights of the deep learning model. </a:t>
            </a:r>
          </a:p>
          <a:p>
            <a:endParaRPr lang="en-US" dirty="0"/>
          </a:p>
          <a:p>
            <a:r>
              <a:rPr lang="en-US" dirty="0"/>
              <a:t>So that next time, when the model sees the same sample,</a:t>
            </a:r>
          </a:p>
          <a:p>
            <a:r>
              <a:rPr lang="en-US" dirty="0"/>
              <a:t>the model is going to predict it as "dog".</a:t>
            </a:r>
          </a:p>
          <a:p>
            <a:endParaRPr lang="en-US" dirty="0"/>
          </a:p>
          <a:p>
            <a:r>
              <a:rPr lang="en-US" dirty="0"/>
              <a:t>There is one issue in Deep learning training, </a:t>
            </a:r>
          </a:p>
          <a:p>
            <a:endParaRPr lang="en-US" dirty="0"/>
          </a:p>
          <a:p>
            <a:r>
              <a:rPr lang="en-US" dirty="0"/>
              <a:t>that the training process is time-consuming, </a:t>
            </a:r>
          </a:p>
          <a:p>
            <a:r>
              <a:rPr lang="en-US" dirty="0"/>
              <a:t>which is mainly due to two factors. </a:t>
            </a:r>
          </a:p>
          <a:p>
            <a:endParaRPr lang="en-US" dirty="0"/>
          </a:p>
          <a:p>
            <a:r>
              <a:rPr lang="en-US" dirty="0"/>
              <a:t>First, deep learning models are typically large. </a:t>
            </a:r>
          </a:p>
          <a:p>
            <a:r>
              <a:rPr lang="en-US" dirty="0"/>
              <a:t>For example, ResNet101 contains over 40 Million parameters. </a:t>
            </a:r>
          </a:p>
          <a:p>
            <a:endParaRPr lang="en-US" dirty="0"/>
          </a:p>
          <a:p>
            <a:r>
              <a:rPr lang="en-US" dirty="0"/>
              <a:t>Second, the datasets for training are also large. </a:t>
            </a:r>
          </a:p>
          <a:p>
            <a:r>
              <a:rPr lang="en-US" dirty="0"/>
              <a:t>Typically, we need millions of labeled images to train a well-performed computer vision model.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6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speed up the training process, </a:t>
            </a:r>
          </a:p>
          <a:p>
            <a:r>
              <a:rPr lang="en-US" dirty="0"/>
              <a:t>people start using distributed systems for Deep Learning training, </a:t>
            </a:r>
          </a:p>
          <a:p>
            <a:r>
              <a:rPr lang="en-US" dirty="0"/>
              <a:t>which we call distributed training. </a:t>
            </a:r>
          </a:p>
          <a:p>
            <a:endParaRPr lang="en-US" dirty="0"/>
          </a:p>
          <a:p>
            <a:r>
              <a:rPr lang="en-US" dirty="0"/>
              <a:t>There are two big categories of distributed training. </a:t>
            </a:r>
          </a:p>
          <a:p>
            <a:r>
              <a:rPr lang="en-US" dirty="0"/>
              <a:t>Distributed data-parallel training is one of them. </a:t>
            </a:r>
          </a:p>
          <a:p>
            <a:endParaRPr lang="en-US" dirty="0"/>
          </a:p>
          <a:p>
            <a:r>
              <a:rPr lang="en-US" dirty="0"/>
              <a:t>In data-parallel training, each GPU gets a complete copy of the model. </a:t>
            </a:r>
          </a:p>
          <a:p>
            <a:r>
              <a:rPr lang="en-US" dirty="0"/>
              <a:t>Then we scatter the dataset onto GPUs for forward and backward, </a:t>
            </a:r>
          </a:p>
          <a:p>
            <a:r>
              <a:rPr lang="en-US" dirty="0"/>
              <a:t>then summing gradients among all GPUs for weights update.  </a:t>
            </a:r>
          </a:p>
          <a:p>
            <a:endParaRPr lang="en-US" dirty="0"/>
          </a:p>
          <a:p>
            <a:r>
              <a:rPr lang="en-US" dirty="0"/>
              <a:t>There are two sub-categories in data-parallel training, </a:t>
            </a:r>
          </a:p>
          <a:p>
            <a:r>
              <a:rPr lang="en-US" dirty="0"/>
              <a:t>"all-reduce" based method and "parameter server" based method. </a:t>
            </a:r>
          </a:p>
          <a:p>
            <a:endParaRPr lang="en-US" dirty="0"/>
          </a:p>
          <a:p>
            <a:r>
              <a:rPr lang="en-US" dirty="0"/>
              <a:t>The difference is mainly on how do we sum gradients over all GPUs. </a:t>
            </a:r>
          </a:p>
          <a:p>
            <a:endParaRPr lang="en-US" dirty="0"/>
          </a:p>
          <a:p>
            <a:r>
              <a:rPr lang="en-US" dirty="0"/>
              <a:t>Another big category of distributed training is called distributed model parallel training. </a:t>
            </a:r>
          </a:p>
          <a:p>
            <a:r>
              <a:rPr lang="en-US" dirty="0"/>
              <a:t>In which, each GPU gets part of the model. </a:t>
            </a:r>
          </a:p>
          <a:p>
            <a:endParaRPr lang="en-US" dirty="0"/>
          </a:p>
          <a:p>
            <a:r>
              <a:rPr lang="en-US" dirty="0"/>
              <a:t>In this example, GPU-0 gets the first two layers of the model, GPU-1 gets the rest two layers.</a:t>
            </a:r>
          </a:p>
          <a:p>
            <a:r>
              <a:rPr lang="en-US" dirty="0"/>
              <a:t>Data is fed into GPU-0, which has the first few layers. </a:t>
            </a:r>
          </a:p>
          <a:p>
            <a:endParaRPr lang="en-US" dirty="0"/>
          </a:p>
          <a:p>
            <a:r>
              <a:rPr lang="en-US" dirty="0"/>
              <a:t>During the forward and the backward processes, </a:t>
            </a:r>
          </a:p>
          <a:p>
            <a:r>
              <a:rPr lang="en-US" dirty="0"/>
              <a:t>GPU-0 and GPU-1 need to exchange forward activations and backward gradients.</a:t>
            </a:r>
          </a:p>
          <a:p>
            <a:endParaRPr lang="en-US" dirty="0"/>
          </a:p>
          <a:p>
            <a:r>
              <a:rPr lang="en-US" dirty="0"/>
              <a:t>In this talk, we are going to focus on the "all-reduce" based method in data-parallel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96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let me introduce some brief details about all-reduce based </a:t>
            </a:r>
          </a:p>
          <a:p>
            <a:r>
              <a:rPr lang="en-US" dirty="0"/>
              <a:t>data-parallel to emphasize the differences comparing to training on a single GPU. </a:t>
            </a:r>
          </a:p>
          <a:p>
            <a:endParaRPr lang="en-US" dirty="0"/>
          </a:p>
          <a:p>
            <a:r>
              <a:rPr lang="en-US" dirty="0"/>
              <a:t>Take two GPUs as a showcase. </a:t>
            </a:r>
          </a:p>
          <a:p>
            <a:r>
              <a:rPr lang="en-US" dirty="0"/>
              <a:t>We first distribute the model onto two GPUs using broadcast.</a:t>
            </a:r>
          </a:p>
          <a:p>
            <a:endParaRPr lang="en-US" dirty="0"/>
          </a:p>
          <a:p>
            <a:r>
              <a:rPr lang="en-US" dirty="0"/>
              <a:t> Then we start to feed two disjoint datasets into two models independently. </a:t>
            </a:r>
          </a:p>
          <a:p>
            <a:endParaRPr lang="en-US" dirty="0"/>
          </a:p>
          <a:p>
            <a:r>
              <a:rPr lang="en-US" dirty="0"/>
              <a:t>Once we completed the forward and backward, we have an additional phase called "sync gradients". </a:t>
            </a:r>
          </a:p>
          <a:p>
            <a:endParaRPr lang="en-US" dirty="0"/>
          </a:p>
          <a:p>
            <a:r>
              <a:rPr lang="en-US" dirty="0"/>
              <a:t>Because we feed different parts of the dataset into models, and the gradients depend on data. </a:t>
            </a:r>
          </a:p>
          <a:p>
            <a:endParaRPr lang="en-US" dirty="0"/>
          </a:p>
          <a:p>
            <a:r>
              <a:rPr lang="en-US" dirty="0"/>
              <a:t>Thus, two models have different gradients that lead models to diverge. </a:t>
            </a:r>
          </a:p>
          <a:p>
            <a:endParaRPr lang="en-US" dirty="0"/>
          </a:p>
          <a:p>
            <a:r>
              <a:rPr lang="en-US" dirty="0"/>
              <a:t>The synchronization process guarantees two models have the same gradients for this round,</a:t>
            </a:r>
          </a:p>
          <a:p>
            <a:r>
              <a:rPr lang="en-US" dirty="0"/>
              <a:t> thus have the same weights for the next iteration. </a:t>
            </a:r>
          </a:p>
          <a:p>
            <a:endParaRPr lang="en-US" dirty="0"/>
          </a:p>
          <a:p>
            <a:r>
              <a:rPr lang="en-US" dirty="0"/>
              <a:t>Once the synchronization is done, we can start updating the model with obtained gradients.</a:t>
            </a:r>
          </a:p>
          <a:p>
            <a:endParaRPr lang="en-US" dirty="0"/>
          </a:p>
          <a:p>
            <a:r>
              <a:rPr lang="en-US" dirty="0"/>
              <a:t>The synchronization process and backward are typically pipelined to improve the synchronization efficiency, which we will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8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we go to the distributed system, the natural question to ask is the scaling efficiency. </a:t>
            </a:r>
          </a:p>
          <a:p>
            <a:r>
              <a:rPr lang="en-US" dirty="0"/>
              <a:t>Ideally, we want to achieve linear scaling. In the case that we using n GPUs to reduce the training time by n. </a:t>
            </a:r>
          </a:p>
          <a:p>
            <a:endParaRPr lang="en-US" dirty="0"/>
          </a:p>
          <a:p>
            <a:r>
              <a:rPr lang="en-US" dirty="0"/>
              <a:t>While in reality, most distributed training systems fail to achieve scaling linearly. </a:t>
            </a:r>
          </a:p>
          <a:p>
            <a:endParaRPr lang="en-US" dirty="0"/>
          </a:p>
          <a:p>
            <a:r>
              <a:rPr lang="en-US" dirty="0"/>
              <a:t>In common belief, this is mainly due to the cost of synchronization,</a:t>
            </a:r>
          </a:p>
          <a:p>
            <a:r>
              <a:rPr lang="en-US" dirty="0"/>
              <a:t> which involves communication across GPUs. </a:t>
            </a:r>
          </a:p>
          <a:p>
            <a:endParaRPr lang="en-US" dirty="0"/>
          </a:p>
          <a:p>
            <a:r>
              <a:rPr lang="en-US" dirty="0"/>
              <a:t>Thus, many recent papers propose methods for optimizing communication. </a:t>
            </a:r>
          </a:p>
          <a:p>
            <a:endParaRPr lang="en-US" dirty="0"/>
          </a:p>
          <a:p>
            <a:r>
              <a:rPr lang="en-US" dirty="0"/>
              <a:t>Two representative ones are deep gradient compression and in-network aggregation. </a:t>
            </a:r>
          </a:p>
          <a:p>
            <a:endParaRPr lang="en-US" dirty="0"/>
          </a:p>
          <a:p>
            <a:r>
              <a:rPr lang="en-US" dirty="0"/>
              <a:t>Deep gradient compression uses lossy compression to reduce the size of gradients for synchronization.</a:t>
            </a:r>
          </a:p>
          <a:p>
            <a:endParaRPr lang="en-US" dirty="0"/>
          </a:p>
          <a:p>
            <a:r>
              <a:rPr lang="en-US" dirty="0"/>
              <a:t>In-network aggregation uses programable switches for gradients synchronization. </a:t>
            </a:r>
          </a:p>
          <a:p>
            <a:endParaRPr lang="en-US" dirty="0"/>
          </a:p>
          <a:p>
            <a:r>
              <a:rPr lang="en-US" dirty="0"/>
              <a:t>And there are many other 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52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project, our goal is to study whether the network is the bottleneck for distributed training. </a:t>
            </a:r>
          </a:p>
          <a:p>
            <a:endParaRPr lang="en-US" dirty="0"/>
          </a:p>
          <a:p>
            <a:r>
              <a:rPr lang="en-US" dirty="0"/>
              <a:t>Or more directly, whether the network is the bottleneck for communication. </a:t>
            </a:r>
          </a:p>
          <a:p>
            <a:endParaRPr lang="en-US" dirty="0"/>
          </a:p>
          <a:p>
            <a:r>
              <a:rPr lang="en-US" dirty="0"/>
              <a:t>To answer this question, we first investigated the current scaling efficiency in the AWS cloud.</a:t>
            </a:r>
          </a:p>
          <a:p>
            <a:endParaRPr lang="en-US" dirty="0"/>
          </a:p>
          <a:p>
            <a:r>
              <a:rPr lang="en-US" dirty="0"/>
              <a:t>Then, we checked the network utilization. In which, we found the network utilization is low. </a:t>
            </a:r>
          </a:p>
          <a:p>
            <a:endParaRPr lang="en-US" dirty="0"/>
          </a:p>
          <a:p>
            <a:r>
              <a:rPr lang="en-US" dirty="0"/>
              <a:t>Thus, a natural question to ask is what if the network is fully utilized. </a:t>
            </a:r>
          </a:p>
          <a:p>
            <a:endParaRPr lang="en-US" dirty="0"/>
          </a:p>
          <a:p>
            <a:r>
              <a:rPr lang="en-US" dirty="0"/>
              <a:t>To quantify the scaling efficiency, we define the scaling factor at the bottom. </a:t>
            </a:r>
          </a:p>
          <a:p>
            <a:endParaRPr lang="en-US" dirty="0"/>
          </a:p>
          <a:p>
            <a:r>
              <a:rPr lang="en-US" dirty="0"/>
              <a:t>Where T sub-n denotes the distributed training throughput on a cluster with n GPUs.</a:t>
            </a:r>
          </a:p>
          <a:p>
            <a:endParaRPr lang="en-US" dirty="0"/>
          </a:p>
          <a:p>
            <a:r>
              <a:rPr lang="en-US" dirty="0"/>
              <a:t>N denotes the number of GPUs involved in training.</a:t>
            </a:r>
          </a:p>
          <a:p>
            <a:endParaRPr lang="en-US" dirty="0"/>
          </a:p>
          <a:p>
            <a:r>
              <a:rPr lang="en-US" dirty="0"/>
              <a:t>T represents the training throughput on a single GPU.</a:t>
            </a:r>
          </a:p>
          <a:p>
            <a:endParaRPr lang="en-US" dirty="0"/>
          </a:p>
          <a:p>
            <a:r>
              <a:rPr lang="en-US" dirty="0"/>
              <a:t>When the factor equals to one, we achieve linear scaling.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8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start showing the evaluation results, here are the brief evaluation setups.</a:t>
            </a:r>
          </a:p>
          <a:p>
            <a:endParaRPr lang="en-US" dirty="0"/>
          </a:p>
          <a:p>
            <a:r>
              <a:rPr lang="en-US" dirty="0"/>
              <a:t>Aws p3dn.24xlarge instances are used in the evaluation. </a:t>
            </a:r>
          </a:p>
          <a:p>
            <a:endParaRPr lang="en-US" dirty="0"/>
          </a:p>
          <a:p>
            <a:r>
              <a:rPr lang="en-US" dirty="0"/>
              <a:t>Each instance has with 8 V100 GPUs, 96vGPUs and 100Gbps</a:t>
            </a:r>
          </a:p>
          <a:p>
            <a:endParaRPr lang="en-US" dirty="0"/>
          </a:p>
          <a:p>
            <a:r>
              <a:rPr lang="en-US" dirty="0" err="1"/>
              <a:t>Softwares</a:t>
            </a:r>
            <a:r>
              <a:rPr lang="en-US" dirty="0"/>
              <a:t> we picked are </a:t>
            </a:r>
            <a:r>
              <a:rPr lang="en-US" dirty="0" err="1"/>
              <a:t>horovod</a:t>
            </a:r>
            <a:r>
              <a:rPr lang="en-US" dirty="0"/>
              <a:t> 0.18.2 and PyTorch 1.3.0.</a:t>
            </a:r>
          </a:p>
          <a:p>
            <a:endParaRPr lang="en-US" dirty="0"/>
          </a:p>
          <a:p>
            <a:r>
              <a:rPr lang="en-US" dirty="0"/>
              <a:t>Our evaluation workloads include Resnet50, resnet101, vgg16, </a:t>
            </a:r>
          </a:p>
          <a:p>
            <a:r>
              <a:rPr lang="en-US" dirty="0"/>
              <a:t>which are typical workloads in benchmarking distributed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9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graph for showing the current scaling </a:t>
            </a:r>
          </a:p>
          <a:p>
            <a:r>
              <a:rPr lang="en-US" dirty="0"/>
              <a:t>efficiency with different number of GPUs involved.</a:t>
            </a:r>
          </a:p>
          <a:p>
            <a:endParaRPr lang="en-US" dirty="0"/>
          </a:p>
          <a:p>
            <a:r>
              <a:rPr lang="en-US" dirty="0"/>
              <a:t>We can see in all setups, the distributed training cannot achieve linear scaling. </a:t>
            </a:r>
          </a:p>
          <a:p>
            <a:endParaRPr lang="en-US" dirty="0"/>
          </a:p>
          <a:p>
            <a:r>
              <a:rPr lang="en-US" dirty="0"/>
              <a:t>In the 8 GPUs case, the synchronization is not over the network but on the </a:t>
            </a:r>
            <a:r>
              <a:rPr lang="en-US" dirty="0" err="1"/>
              <a:t>NvLink</a:t>
            </a:r>
            <a:r>
              <a:rPr lang="en-US" dirty="0"/>
              <a:t> or PCIe link. </a:t>
            </a:r>
          </a:p>
          <a:p>
            <a:endParaRPr lang="en-US" dirty="0"/>
          </a:p>
          <a:p>
            <a:r>
              <a:rPr lang="en-US" dirty="0"/>
              <a:t>Because all GPUs are on the same machine. Thus, it results in better scaling factors. </a:t>
            </a:r>
          </a:p>
          <a:p>
            <a:endParaRPr lang="en-US" dirty="0"/>
          </a:p>
          <a:p>
            <a:r>
              <a:rPr lang="en-US" dirty="0"/>
              <a:t>Once the setup includes multiple instances, the scaling factor drops quickly. </a:t>
            </a:r>
          </a:p>
          <a:p>
            <a:endParaRPr lang="en-US" dirty="0"/>
          </a:p>
          <a:p>
            <a:r>
              <a:rPr lang="en-US" dirty="0"/>
              <a:t>The interconnect links are 100Gbps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AC05D6-3DA8-514E-94BC-78EE7B23E8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61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D349-E9D8-BE46-8E8F-506379D1B5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456B9-7DDC-1446-911C-6F1C1F89E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6E592-4085-D947-AB4B-5E54C1BE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5737-B42D-BA44-BDAD-38751FAA1F5E}" type="datetime1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45AD6-9280-4B4D-AE37-00679CB02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A4D36-CF89-CE48-8119-1C5D7B0BB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8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6248-C263-494D-A136-01A20CF7B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7AEBDC-151C-C542-8B98-5DC0A72B3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58003-4D30-2841-A057-4E053FF72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3407F-8CDA-F848-A3BE-EB8F367D0C46}" type="datetime1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01C89-E957-FA44-9852-0E569680D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D9566-88F5-7B44-A0AE-DB131E3F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92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26CF9-BAE9-AD44-B394-D2B04E9F4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3E262-BA17-654B-87B7-972E8F0AA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7E386-57BA-0A42-B8B9-9884776B6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16AE2-F9E4-0B45-AAFE-18B71372B0D4}" type="datetime1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F3BF5-0B35-3445-958E-B8899AA9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460E5B-FB42-544A-8AEE-5F6509E5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4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620-3C75-6D48-B496-7DA73BC05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936EF-68F7-A243-B306-152B27764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7A51E-09BA-3244-B3AF-41036CDF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5660F-325F-9640-931C-5D70A2C5A8D8}" type="datetime1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41FD60-A9BE-4E46-A790-3647B0D9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454F2-DAB4-6842-9E87-BF2E53CE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73A08-0203-AD40-8AFB-CED1EF2C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38D44-3969-A046-85C1-2A447C222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E7A50-EE5F-EF48-A817-73C117DA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F3967-CFC5-4748-BF72-A68489703006}" type="datetime1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16ACD-1F95-3F47-8CF2-933827ABA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AB808-AD7E-5443-96EC-DB51DA2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2143-1647-A543-A6AA-1823B1C9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900E7-8B49-1A48-97A1-1F7A451CA8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9309D-3CE5-2844-9481-C382327FE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830537-717F-A64D-BA33-2BDAC55DA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672EE-A80E-9147-8E9B-196B57B7B8CB}" type="datetime1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A359E-CCF9-404F-A203-287BDEAF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F7395-36AE-9A4E-B515-0F71D83A2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2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E8C9-AD52-C249-9770-EBAFBF61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31FF5-51C9-3E45-970F-59C0D83EC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0E1DF-22A4-C546-A19D-C22AA47E1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7B57A1-8E76-6543-A640-440488F469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ADCF2C-29A3-D449-BF51-4E2681C31E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809AB9-0B69-8E4E-AB63-B2F4CF8B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8E3E1-F508-104C-B5A2-D2B8AB594362}" type="datetime1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B6493-49EA-3E4D-B2B6-D8610D702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B668A-5F7D-4148-AA04-537DF5C4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65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F692A-308B-E64C-853F-E601A4C73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343E2-2000-234F-ABC8-0D5A34223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29AA4-59E1-3C46-BEF9-809CEDAA00F0}" type="datetime1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39A1B-6C33-8145-9A35-C22A6E028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B6D5C-17F4-3C49-A8B7-C73F3C5F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8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D6F9DF-D882-0344-A6A3-6E24711BB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ABA4-0B7D-444B-A546-5F6434457DC1}" type="datetime1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16397B-1ADE-DE41-86D7-E57DF2E38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10ECE-4706-AC4A-9B3C-84184BB5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0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9E0E-D4E7-094B-BF7B-F6DC754D4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DE11F-A3CF-3E46-B302-6729DCE78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DC15F-A4D3-3C41-BBD7-EE16E069C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C0A43-D1CE-8647-8578-8EAEDE33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58CF4-9468-9744-9303-48E88770E0DD}" type="datetime1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B46886-62CA-6F4F-8923-7A9C7460A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378D1-A19D-6D48-9F8B-0EF86DC6C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3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5B8B-4D3C-6B4B-B853-5656E2ED9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EE23CC-DFDE-E14E-BC6B-5A8A246390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B43A8-B9AD-0445-98A5-0049DB342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E9EBE-0B87-9341-9C64-8CA2087CE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F5945-7726-0B4A-AAD2-84E4CB0AA028}" type="datetime1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9460B-4F35-0948-A976-FC4F02ED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42492-835D-6C4F-A68A-6D07DF188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1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ED029-BD04-BC41-A1AA-F247D8D65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007CB-6602-8442-9A60-CCF94A7E0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B44EF-D674-3649-85AB-2F895DD89A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BB577-1533-1E4B-A122-E70AC9C5561F}" type="datetime1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D9BC4-99C9-134F-B498-E52D1B4F1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20233-705C-D340-BDCE-4A01684E5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27ACE-648A-0644-9472-CCE6F10D7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jpeg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B0496C-A1D0-6849-9E48-346A81CD7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8045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Is Network the Bottleneck of Distributed Training?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F4BDABB-5731-D640-A1B9-7E1EF0E86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22681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Zhen Zhang</a:t>
            </a:r>
          </a:p>
          <a:p>
            <a:r>
              <a:rPr lang="en-US" altLang="zh-CN" dirty="0"/>
              <a:t>Chaokun Chang, Haibin Lin, Yida Wang, Raman Arora, Xin Jin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DD5B1-D504-2044-ABDC-F7CEC22BE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926" y="5135246"/>
            <a:ext cx="1879012" cy="910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0C751D-4B9A-EF44-A926-942D915BD1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063" y="5135246"/>
            <a:ext cx="2414427" cy="9058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46B6D9-E656-604C-9479-0060CEB9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399DD5-DC60-C34D-A020-BA8FE9C6AAB6}"/>
              </a:ext>
            </a:extLst>
          </p:cNvPr>
          <p:cNvSpPr/>
          <p:nvPr/>
        </p:nvSpPr>
        <p:spPr>
          <a:xfrm>
            <a:off x="10922000" y="6356350"/>
            <a:ext cx="548640" cy="237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465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E1771-2CE0-4F4E-9CD9-8F2A44F6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404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impact of network bandwidth on scaling factor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4D7F9-E4D4-CD4B-B6DD-5DB8D330EC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5458" y="2528454"/>
            <a:ext cx="6701084" cy="3090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874286-64C2-244A-9D9A-D7856F3A69CC}"/>
              </a:ext>
            </a:extLst>
          </p:cNvPr>
          <p:cNvSpPr txBox="1"/>
          <p:nvPr/>
        </p:nvSpPr>
        <p:spPr>
          <a:xfrm>
            <a:off x="3442838" y="5806729"/>
            <a:ext cx="5407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factor changes with bandwidth (ResNet50)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C596F-57B9-9A4B-8696-82D5FC42A286}"/>
              </a:ext>
            </a:extLst>
          </p:cNvPr>
          <p:cNvSpPr txBox="1"/>
          <p:nvPr/>
        </p:nvSpPr>
        <p:spPr>
          <a:xfrm>
            <a:off x="838200" y="1418571"/>
            <a:ext cx="367472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i="1" dirty="0">
                <a:solidFill>
                  <a:srgbClr val="FF0000"/>
                </a:solidFill>
              </a:rPr>
              <a:t>No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benefits after 25Gbps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7ABAA-5B15-4F42-9D28-C5DD5AF1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4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FCD09-E6AB-D046-A1C4-22F235FC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network highly utilized?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B15A98-58A3-0941-B01D-33D52366EB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7606" y="2377599"/>
            <a:ext cx="7136781" cy="3291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1C600C-D637-1B4A-A5CD-8E777FB345F4}"/>
              </a:ext>
            </a:extLst>
          </p:cNvPr>
          <p:cNvSpPr txBox="1"/>
          <p:nvPr/>
        </p:nvSpPr>
        <p:spPr>
          <a:xfrm>
            <a:off x="4681636" y="5800379"/>
            <a:ext cx="2828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Network utilization (</a:t>
            </a:r>
            <a:r>
              <a:rPr lang="en-US" sz="2000" dirty="0" err="1"/>
              <a:t>recv</a:t>
            </a:r>
            <a:r>
              <a:rPr lang="en-US" sz="20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973DD3-D9B2-8945-9442-54471DE97986}"/>
              </a:ext>
            </a:extLst>
          </p:cNvPr>
          <p:cNvSpPr/>
          <p:nvPr/>
        </p:nvSpPr>
        <p:spPr>
          <a:xfrm>
            <a:off x="838200" y="1457532"/>
            <a:ext cx="520007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i="1" dirty="0">
                <a:solidFill>
                  <a:srgbClr val="FF0000"/>
                </a:solidFill>
              </a:rPr>
              <a:t>Low utilization </a:t>
            </a:r>
            <a:r>
              <a:rPr lang="en-US" sz="2400" dirty="0"/>
              <a:t>of network bandwidth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FA1EC5F-9044-9446-9F7F-AF4026355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F5AD-D979-5E47-9446-B04D95AC5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CPU the bottleneck?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F565F-D2DC-F640-9B8D-13E7B57A49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674" y="2292290"/>
            <a:ext cx="7140651" cy="3291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F23ED9-1607-0F4C-B736-640CF4D9D244}"/>
              </a:ext>
            </a:extLst>
          </p:cNvPr>
          <p:cNvSpPr txBox="1"/>
          <p:nvPr/>
        </p:nvSpPr>
        <p:spPr>
          <a:xfrm>
            <a:off x="3529111" y="5770185"/>
            <a:ext cx="5133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CPU utilizations in different network bandwidth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99CB57-C23E-204B-B0D8-EFCFD56D15A2}"/>
              </a:ext>
            </a:extLst>
          </p:cNvPr>
          <p:cNvSpPr/>
          <p:nvPr/>
        </p:nvSpPr>
        <p:spPr>
          <a:xfrm>
            <a:off x="838200" y="1404031"/>
            <a:ext cx="7040389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CPU is </a:t>
            </a:r>
            <a:r>
              <a:rPr lang="en-US" sz="2400" i="1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the bottleneck to saturate the bandwidth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C03E1-93DE-0D4E-9652-27C5B5A2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8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3DE5-724F-B048-B487-EE60A961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the network can be fully utilized?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67F5C-0D05-3942-A059-04520F72FCB5}"/>
                  </a:ext>
                </a:extLst>
              </p:cNvPr>
              <p:cNvSpPr txBox="1"/>
              <p:nvPr/>
            </p:nvSpPr>
            <p:spPr>
              <a:xfrm>
                <a:off x="838200" y="1451376"/>
                <a:ext cx="6123664" cy="12770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tx1"/>
                  </a:buClr>
                  <a:buFont typeface="Wingdings" pitchFamily="2" charset="2"/>
                  <a:buChar char="q"/>
                </a:pPr>
                <a:r>
                  <a:rPr lang="en-US" sz="2400" i="1" dirty="0">
                    <a:solidFill>
                      <a:srgbClr val="FF0000"/>
                    </a:solidFill>
                  </a:rPr>
                  <a:t>Simulation-based</a:t>
                </a:r>
                <a:r>
                  <a:rPr lang="en-US" sz="2400" dirty="0"/>
                  <a:t> analysis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𝐴𝑙𝑙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𝑟𝑒𝑑𝑢𝑐𝑒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𝑆𝑖𝑧𝑒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e>
                        </m:d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𝐵𝑎𝑛𝑑𝑤𝑖𝑑𝑡h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𝐴𝑑𝑑𝑡𝑖𝑜𝑛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D67F5C-0D05-3942-A059-04520F72F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51376"/>
                <a:ext cx="6123664" cy="1277081"/>
              </a:xfrm>
              <a:prstGeom prst="rect">
                <a:avLst/>
              </a:prstGeom>
              <a:blipFill>
                <a:blip r:embed="rId3"/>
                <a:stretch>
                  <a:fillRect l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0232D-1378-8444-ABF0-91080429A6F2}"/>
              </a:ext>
            </a:extLst>
          </p:cNvPr>
          <p:cNvCxnSpPr/>
          <p:nvPr/>
        </p:nvCxnSpPr>
        <p:spPr>
          <a:xfrm>
            <a:off x="656997" y="4465005"/>
            <a:ext cx="1117450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61957E-486F-1340-A7F2-3E8535D47A21}"/>
              </a:ext>
            </a:extLst>
          </p:cNvPr>
          <p:cNvSpPr txBox="1"/>
          <p:nvPr/>
        </p:nvSpPr>
        <p:spPr>
          <a:xfrm>
            <a:off x="2318268" y="3980952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GPU-0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61C2D-6D39-B94A-83FD-985923A6E8DC}"/>
              </a:ext>
            </a:extLst>
          </p:cNvPr>
          <p:cNvSpPr txBox="1"/>
          <p:nvPr/>
        </p:nvSpPr>
        <p:spPr>
          <a:xfrm>
            <a:off x="2318268" y="455037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GPU-1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FB74F0-8053-0E46-83FE-A146853E243D}"/>
              </a:ext>
            </a:extLst>
          </p:cNvPr>
          <p:cNvSpPr/>
          <p:nvPr/>
        </p:nvSpPr>
        <p:spPr>
          <a:xfrm>
            <a:off x="4435678" y="3272804"/>
            <a:ext cx="1151968" cy="296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Forward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B1B8C2-7209-6E49-B749-A9BCC112810D}"/>
              </a:ext>
            </a:extLst>
          </p:cNvPr>
          <p:cNvSpPr/>
          <p:nvPr/>
        </p:nvSpPr>
        <p:spPr>
          <a:xfrm>
            <a:off x="4435678" y="5359460"/>
            <a:ext cx="1151968" cy="296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Forward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B96223-B086-AF4F-9374-E88958055BE4}"/>
              </a:ext>
            </a:extLst>
          </p:cNvPr>
          <p:cNvSpPr/>
          <p:nvPr/>
        </p:nvSpPr>
        <p:spPr>
          <a:xfrm>
            <a:off x="5914402" y="3272813"/>
            <a:ext cx="320545" cy="2963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</a:t>
            </a:r>
            <a:r>
              <a:rPr lang="en-US" altLang="zh-CN" sz="1200" baseline="-25000" dirty="0"/>
              <a:t>n</a:t>
            </a:r>
            <a:endParaRPr lang="en-US" altLang="zh-CN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B32C28-55AF-6C48-B723-F3C8D143C5ED}"/>
              </a:ext>
            </a:extLst>
          </p:cNvPr>
          <p:cNvSpPr/>
          <p:nvPr/>
        </p:nvSpPr>
        <p:spPr>
          <a:xfrm>
            <a:off x="5914402" y="5359469"/>
            <a:ext cx="320545" cy="2963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</a:rPr>
              <a:t>b</a:t>
            </a:r>
            <a:r>
              <a:rPr lang="en-US" altLang="zh-CN" sz="1200" baseline="-25000" dirty="0">
                <a:solidFill>
                  <a:prstClr val="white"/>
                </a:solidFill>
              </a:rPr>
              <a:t>n</a:t>
            </a:r>
            <a:endParaRPr lang="en-US" altLang="zh-C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10D8AC-D061-EB44-9DAD-90EE2F1F1660}"/>
              </a:ext>
            </a:extLst>
          </p:cNvPr>
          <p:cNvSpPr/>
          <p:nvPr/>
        </p:nvSpPr>
        <p:spPr>
          <a:xfrm>
            <a:off x="6382824" y="3272817"/>
            <a:ext cx="466734" cy="2963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</a:t>
            </a:r>
            <a:r>
              <a:rPr lang="en-US" altLang="zh-CN" sz="1400" baseline="-25000" dirty="0"/>
              <a:t>n-1</a:t>
            </a:r>
            <a:endParaRPr lang="en-US" altLang="zh-CN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A61AC-BFBF-5049-8B69-C6218975B629}"/>
              </a:ext>
            </a:extLst>
          </p:cNvPr>
          <p:cNvSpPr/>
          <p:nvPr/>
        </p:nvSpPr>
        <p:spPr>
          <a:xfrm>
            <a:off x="6382824" y="5359473"/>
            <a:ext cx="466734" cy="2963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400" dirty="0">
                <a:solidFill>
                  <a:prstClr val="white"/>
                </a:solidFill>
              </a:rPr>
              <a:t>b</a:t>
            </a:r>
            <a:r>
              <a:rPr lang="en-US" altLang="zh-CN" sz="1400" baseline="-25000" dirty="0">
                <a:solidFill>
                  <a:prstClr val="white"/>
                </a:solidFill>
              </a:rPr>
              <a:t>n-1</a:t>
            </a:r>
            <a:endParaRPr lang="en-US" altLang="zh-CN" sz="1400" dirty="0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2ED1FF-1E28-B24B-A22B-786C08DCAA75}"/>
              </a:ext>
            </a:extLst>
          </p:cNvPr>
          <p:cNvSpPr txBox="1"/>
          <p:nvPr/>
        </p:nvSpPr>
        <p:spPr>
          <a:xfrm>
            <a:off x="7075674" y="323630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0606F4-B91B-8147-8A89-1A130305D79C}"/>
              </a:ext>
            </a:extLst>
          </p:cNvPr>
          <p:cNvSpPr/>
          <p:nvPr/>
        </p:nvSpPr>
        <p:spPr>
          <a:xfrm>
            <a:off x="7456232" y="3284026"/>
            <a:ext cx="320545" cy="2963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</a:t>
            </a:r>
            <a:r>
              <a:rPr lang="en-US" altLang="zh-CN" sz="1200" baseline="-25000" dirty="0"/>
              <a:t>1</a:t>
            </a:r>
            <a:endParaRPr lang="en-US" altLang="zh-CN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CBC001-98B4-034E-BDFD-CC8B3D3F744E}"/>
              </a:ext>
            </a:extLst>
          </p:cNvPr>
          <p:cNvSpPr/>
          <p:nvPr/>
        </p:nvSpPr>
        <p:spPr>
          <a:xfrm>
            <a:off x="7456232" y="5349661"/>
            <a:ext cx="320545" cy="2963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b</a:t>
            </a:r>
            <a:r>
              <a:rPr lang="en-US" altLang="zh-CN" sz="1200" baseline="-25000" dirty="0"/>
              <a:t>1</a:t>
            </a:r>
            <a:endParaRPr lang="en-US" altLang="zh-CN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A29C03-DAAD-9E46-B656-D3EAEFF603CC}"/>
              </a:ext>
            </a:extLst>
          </p:cNvPr>
          <p:cNvSpPr txBox="1"/>
          <p:nvPr/>
        </p:nvSpPr>
        <p:spPr>
          <a:xfrm>
            <a:off x="7075674" y="5322965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55EE67-7D15-924D-8097-334AB80DE99A}"/>
              </a:ext>
            </a:extLst>
          </p:cNvPr>
          <p:cNvSpPr/>
          <p:nvPr/>
        </p:nvSpPr>
        <p:spPr>
          <a:xfrm>
            <a:off x="6294098" y="3810543"/>
            <a:ext cx="320545" cy="2963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</a:t>
            </a:r>
            <a:r>
              <a:rPr lang="en-US" altLang="zh-CN" sz="1200" baseline="-25000" dirty="0"/>
              <a:t>n</a:t>
            </a:r>
            <a:endParaRPr lang="en-US" altLang="zh-CN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242DA4-F448-584C-919D-D7A5A82E4199}"/>
              </a:ext>
            </a:extLst>
          </p:cNvPr>
          <p:cNvSpPr/>
          <p:nvPr/>
        </p:nvSpPr>
        <p:spPr>
          <a:xfrm>
            <a:off x="6294098" y="4820636"/>
            <a:ext cx="320545" cy="2963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</a:rPr>
              <a:t>a</a:t>
            </a:r>
            <a:r>
              <a:rPr lang="en-US" altLang="zh-CN" sz="1200" baseline="-25000" dirty="0">
                <a:solidFill>
                  <a:prstClr val="white"/>
                </a:solidFill>
              </a:rPr>
              <a:t>n</a:t>
            </a:r>
            <a:endParaRPr lang="en-US" altLang="zh-C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F840EB-234A-9A40-93C4-95C68FADBDC1}"/>
              </a:ext>
            </a:extLst>
          </p:cNvPr>
          <p:cNvSpPr/>
          <p:nvPr/>
        </p:nvSpPr>
        <p:spPr>
          <a:xfrm>
            <a:off x="6716691" y="3816354"/>
            <a:ext cx="466734" cy="2847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</a:t>
            </a:r>
            <a:r>
              <a:rPr lang="en-US" altLang="zh-CN" sz="1200" baseline="-25000" dirty="0"/>
              <a:t>n-1</a:t>
            </a:r>
            <a:endParaRPr lang="en-US" altLang="zh-CN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4B780-BFB2-0D4D-AE0E-AA91496770EB}"/>
              </a:ext>
            </a:extLst>
          </p:cNvPr>
          <p:cNvSpPr/>
          <p:nvPr/>
        </p:nvSpPr>
        <p:spPr>
          <a:xfrm>
            <a:off x="6716691" y="4820644"/>
            <a:ext cx="466734" cy="2963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1200" dirty="0">
                <a:solidFill>
                  <a:prstClr val="white"/>
                </a:solidFill>
              </a:rPr>
              <a:t>a</a:t>
            </a:r>
            <a:r>
              <a:rPr lang="en-US" altLang="zh-CN" sz="1200" baseline="-25000" dirty="0">
                <a:solidFill>
                  <a:prstClr val="white"/>
                </a:solidFill>
              </a:rPr>
              <a:t>n-1</a:t>
            </a:r>
            <a:endParaRPr lang="en-US" altLang="zh-CN" sz="1200" dirty="0">
              <a:solidFill>
                <a:prstClr val="white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60C1C-B4E9-274A-8BC5-56BC442812CA}"/>
              </a:ext>
            </a:extLst>
          </p:cNvPr>
          <p:cNvSpPr txBox="1"/>
          <p:nvPr/>
        </p:nvSpPr>
        <p:spPr>
          <a:xfrm>
            <a:off x="7277337" y="3774039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4CABAB-EEDD-F349-A12C-8D14112654F8}"/>
              </a:ext>
            </a:extLst>
          </p:cNvPr>
          <p:cNvSpPr txBox="1"/>
          <p:nvPr/>
        </p:nvSpPr>
        <p:spPr>
          <a:xfrm>
            <a:off x="7277337" y="478413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C7FBF-B20E-6F43-86FC-E68537AE1DB4}"/>
              </a:ext>
            </a:extLst>
          </p:cNvPr>
          <p:cNvSpPr/>
          <p:nvPr/>
        </p:nvSpPr>
        <p:spPr>
          <a:xfrm>
            <a:off x="7776777" y="3810543"/>
            <a:ext cx="320545" cy="2963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</a:t>
            </a:r>
            <a:r>
              <a:rPr lang="en-US" altLang="zh-CN" sz="1200" baseline="-25000" dirty="0"/>
              <a:t>1</a:t>
            </a:r>
            <a:endParaRPr lang="en-US" altLang="zh-CN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348A09-55BF-A940-B8F8-834DF80ACA70}"/>
              </a:ext>
            </a:extLst>
          </p:cNvPr>
          <p:cNvSpPr/>
          <p:nvPr/>
        </p:nvSpPr>
        <p:spPr>
          <a:xfrm>
            <a:off x="7776777" y="4820628"/>
            <a:ext cx="320545" cy="2963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</a:rPr>
              <a:t>a</a:t>
            </a:r>
            <a:r>
              <a:rPr lang="en-US" altLang="zh-CN" sz="1200" baseline="-25000" dirty="0">
                <a:solidFill>
                  <a:prstClr val="white"/>
                </a:solidFill>
              </a:rPr>
              <a:t>1</a:t>
            </a:r>
            <a:endParaRPr lang="en-US" altLang="zh-CN" dirty="0"/>
          </a:p>
        </p:txBody>
      </p:sp>
      <p:sp>
        <p:nvSpPr>
          <p:cNvPr id="25" name="Curved Right Arrow 24">
            <a:extLst>
              <a:ext uri="{FF2B5EF4-FFF2-40B4-BE49-F238E27FC236}">
                <a16:creationId xmlns:a16="http://schemas.microsoft.com/office/drawing/2014/main" id="{C0BE50CC-EFF7-FB46-BBEC-79C950C76BF9}"/>
              </a:ext>
            </a:extLst>
          </p:cNvPr>
          <p:cNvSpPr/>
          <p:nvPr/>
        </p:nvSpPr>
        <p:spPr>
          <a:xfrm>
            <a:off x="6660086" y="4138183"/>
            <a:ext cx="266123" cy="65364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6" name="Curved Right Arrow 25">
            <a:extLst>
              <a:ext uri="{FF2B5EF4-FFF2-40B4-BE49-F238E27FC236}">
                <a16:creationId xmlns:a16="http://schemas.microsoft.com/office/drawing/2014/main" id="{821513F5-6540-434B-B7BB-656B57EC2506}"/>
              </a:ext>
            </a:extLst>
          </p:cNvPr>
          <p:cNvSpPr/>
          <p:nvPr/>
        </p:nvSpPr>
        <p:spPr>
          <a:xfrm rot="10800000">
            <a:off x="7043253" y="4112181"/>
            <a:ext cx="266122" cy="65364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5EC430DD-54E9-E148-A583-AF30E7F4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13</a:t>
            </a:fld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967768-BAF1-B643-90FE-6CC25EDAB8E3}"/>
              </a:ext>
            </a:extLst>
          </p:cNvPr>
          <p:cNvSpPr txBox="1"/>
          <p:nvPr/>
        </p:nvSpPr>
        <p:spPr>
          <a:xfrm>
            <a:off x="8475559" y="3236309"/>
            <a:ext cx="10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Backward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14C44C79-1FF1-A04E-9195-4EC68E237C25}"/>
              </a:ext>
            </a:extLst>
          </p:cNvPr>
          <p:cNvSpPr/>
          <p:nvPr/>
        </p:nvSpPr>
        <p:spPr>
          <a:xfrm>
            <a:off x="8266268" y="3236309"/>
            <a:ext cx="209291" cy="369332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CCA2DDD1-81AB-E54E-8DBC-ACF346F0467D}"/>
              </a:ext>
            </a:extLst>
          </p:cNvPr>
          <p:cNvSpPr/>
          <p:nvPr/>
        </p:nvSpPr>
        <p:spPr>
          <a:xfrm>
            <a:off x="8299369" y="3774039"/>
            <a:ext cx="209291" cy="369332"/>
          </a:xfrm>
          <a:prstGeom prst="righ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63C30D-FB1A-2A42-8D2E-A3691893D94D}"/>
              </a:ext>
            </a:extLst>
          </p:cNvPr>
          <p:cNvSpPr txBox="1"/>
          <p:nvPr/>
        </p:nvSpPr>
        <p:spPr>
          <a:xfrm>
            <a:off x="8516147" y="3774039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All-reduce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930E68-18E2-E34D-A61D-B8FCDA2E276E}"/>
              </a:ext>
            </a:extLst>
          </p:cNvPr>
          <p:cNvSpPr txBox="1"/>
          <p:nvPr/>
        </p:nvSpPr>
        <p:spPr>
          <a:xfrm>
            <a:off x="3102457" y="2826405"/>
            <a:ext cx="1167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Controlled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88DA29-BA3F-2B4F-9F28-EEF89025B989}"/>
              </a:ext>
            </a:extLst>
          </p:cNvPr>
          <p:cNvCxnSpPr>
            <a:cxnSpLocks/>
          </p:cNvCxnSpPr>
          <p:nvPr/>
        </p:nvCxnSpPr>
        <p:spPr>
          <a:xfrm flipV="1">
            <a:off x="4276250" y="2728457"/>
            <a:ext cx="388515" cy="2231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" grpId="0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0" grpId="0" animBg="1"/>
      <p:bldP spid="31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AB647-8689-4042-B639-A6110571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What-if analysis for different bandwidth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F39C6F-EE55-4542-A954-C3D6B8440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45790" y="2341487"/>
            <a:ext cx="5900420" cy="320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810D32-4680-AB4C-A2FA-5DB720D80B49}"/>
              </a:ext>
            </a:extLst>
          </p:cNvPr>
          <p:cNvSpPr txBox="1"/>
          <p:nvPr/>
        </p:nvSpPr>
        <p:spPr>
          <a:xfrm>
            <a:off x="2832382" y="5702883"/>
            <a:ext cx="65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factor changes with controlled bandwidth (ResNet50)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FD122B-5CEF-5E45-A550-7A4C5A9CFA10}"/>
              </a:ext>
            </a:extLst>
          </p:cNvPr>
          <p:cNvCxnSpPr>
            <a:cxnSpLocks/>
          </p:cNvCxnSpPr>
          <p:nvPr/>
        </p:nvCxnSpPr>
        <p:spPr>
          <a:xfrm>
            <a:off x="7212223" y="3073484"/>
            <a:ext cx="0" cy="468611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72CC74-77A3-5C49-828C-E2C0B6118F48}"/>
              </a:ext>
            </a:extLst>
          </p:cNvPr>
          <p:cNvSpPr txBox="1"/>
          <p:nvPr/>
        </p:nvSpPr>
        <p:spPr>
          <a:xfrm>
            <a:off x="7416481" y="302384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7EC736-319E-BA40-9C13-01C1B432351F}"/>
              </a:ext>
            </a:extLst>
          </p:cNvPr>
          <p:cNvSpPr txBox="1"/>
          <p:nvPr/>
        </p:nvSpPr>
        <p:spPr>
          <a:xfrm>
            <a:off x="838200" y="1499058"/>
            <a:ext cx="4366324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There are </a:t>
            </a:r>
            <a:r>
              <a:rPr lang="en-US" sz="2400" i="1" dirty="0">
                <a:solidFill>
                  <a:srgbClr val="FF0000"/>
                </a:solidFill>
              </a:rPr>
              <a:t>gaps</a:t>
            </a:r>
            <a:r>
              <a:rPr lang="en-US" sz="2400" dirty="0"/>
              <a:t> to ideal results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81209C4-D50C-AC48-9550-016AB3A55081}"/>
              </a:ext>
            </a:extLst>
          </p:cNvPr>
          <p:cNvCxnSpPr>
            <a:cxnSpLocks/>
          </p:cNvCxnSpPr>
          <p:nvPr/>
        </p:nvCxnSpPr>
        <p:spPr>
          <a:xfrm>
            <a:off x="6177815" y="3241377"/>
            <a:ext cx="0" cy="374143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08BDFE-0715-054E-B814-A7F88EE84E6C}"/>
              </a:ext>
            </a:extLst>
          </p:cNvPr>
          <p:cNvCxnSpPr>
            <a:cxnSpLocks/>
          </p:cNvCxnSpPr>
          <p:nvPr/>
        </p:nvCxnSpPr>
        <p:spPr>
          <a:xfrm>
            <a:off x="8253048" y="3073484"/>
            <a:ext cx="0" cy="468611"/>
          </a:xfrm>
          <a:prstGeom prst="straightConnector1">
            <a:avLst/>
          </a:prstGeom>
          <a:ln w="222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DB8D0A-7CE0-9945-97AD-06E9AEB3BD27}"/>
              </a:ext>
            </a:extLst>
          </p:cNvPr>
          <p:cNvSpPr txBox="1"/>
          <p:nvPr/>
        </p:nvSpPr>
        <p:spPr>
          <a:xfrm>
            <a:off x="8801946" y="3073484"/>
            <a:ext cx="14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Gaps to ideal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F170B7C-BF36-3642-803D-671250930956}"/>
              </a:ext>
            </a:extLst>
          </p:cNvPr>
          <p:cNvCxnSpPr/>
          <p:nvPr/>
        </p:nvCxnSpPr>
        <p:spPr>
          <a:xfrm flipH="1">
            <a:off x="8441356" y="3258150"/>
            <a:ext cx="36059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DC40A14-4A8E-234A-8DF6-2ED6C5A2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3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E4DD-FA1C-9B4D-9197-CE92710DD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gradient compression useful?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62FC6-AA29-3248-857F-8D78B9B7D7F8}"/>
              </a:ext>
            </a:extLst>
          </p:cNvPr>
          <p:cNvSpPr txBox="1"/>
          <p:nvPr/>
        </p:nvSpPr>
        <p:spPr>
          <a:xfrm>
            <a:off x="838200" y="1509614"/>
            <a:ext cx="6058262" cy="589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i="1" dirty="0">
                <a:solidFill>
                  <a:srgbClr val="FF0000"/>
                </a:solidFill>
              </a:rPr>
              <a:t>10⨉ </a:t>
            </a:r>
            <a:r>
              <a:rPr lang="en-US" sz="2400" dirty="0"/>
              <a:t>is good enough</a:t>
            </a:r>
            <a:r>
              <a:rPr lang="zh-CN" altLang="en-US" sz="2400" dirty="0"/>
              <a:t> </a:t>
            </a:r>
            <a:r>
              <a:rPr lang="en-US" altLang="zh-CN" sz="2400" dirty="0"/>
              <a:t>under </a:t>
            </a:r>
            <a:r>
              <a:rPr lang="en-US" altLang="zh-CN" sz="2400" i="1" dirty="0">
                <a:solidFill>
                  <a:srgbClr val="FF0000"/>
                </a:solidFill>
              </a:rPr>
              <a:t>10Gbps</a:t>
            </a:r>
            <a:r>
              <a:rPr lang="en-US" altLang="zh-CN" sz="2400" dirty="0"/>
              <a:t> networks</a:t>
            </a:r>
            <a:endParaRPr 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50A7813-8C3D-B04D-A514-F581B9082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6730" y="2273865"/>
            <a:ext cx="693853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4D41CE-3DC5-DF42-A9CE-D4CD69E5B278}"/>
              </a:ext>
            </a:extLst>
          </p:cNvPr>
          <p:cNvSpPr txBox="1"/>
          <p:nvPr/>
        </p:nvSpPr>
        <p:spPr>
          <a:xfrm>
            <a:off x="4532012" y="5648867"/>
            <a:ext cx="31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Effects of gradient compression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4F1B3F-5852-D443-9184-FAA635533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7EDEF-5F3D-E943-9E58-7F37BDBA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gradient compression useful?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339AC-0010-9A4F-A18E-A1D970862A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6730" y="2273576"/>
            <a:ext cx="6938536" cy="320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962448-9C0C-A144-BAA0-98E7D23FA857}"/>
              </a:ext>
            </a:extLst>
          </p:cNvPr>
          <p:cNvSpPr txBox="1"/>
          <p:nvPr/>
        </p:nvSpPr>
        <p:spPr>
          <a:xfrm>
            <a:off x="838200" y="1509614"/>
            <a:ext cx="5135958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i="1" dirty="0">
                <a:solidFill>
                  <a:srgbClr val="FF0000"/>
                </a:solidFill>
              </a:rPr>
              <a:t>No</a:t>
            </a:r>
            <a:r>
              <a:rPr lang="en-US" sz="2400" dirty="0"/>
              <a:t> benefits under </a:t>
            </a:r>
            <a:r>
              <a:rPr lang="en-US" sz="2400" i="1" dirty="0">
                <a:solidFill>
                  <a:srgbClr val="FF0000"/>
                </a:solidFill>
              </a:rPr>
              <a:t>100Gbps</a:t>
            </a:r>
            <a:r>
              <a:rPr lang="en-US" sz="2400" dirty="0"/>
              <a:t> networks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FFF4A-446B-1141-9F8F-55396D2E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CF485E-A628-0344-B8B2-FC460BD7744E}"/>
              </a:ext>
            </a:extLst>
          </p:cNvPr>
          <p:cNvSpPr txBox="1"/>
          <p:nvPr/>
        </p:nvSpPr>
        <p:spPr>
          <a:xfrm>
            <a:off x="4532012" y="5648867"/>
            <a:ext cx="31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Effects of gradient compression</a:t>
            </a:r>
          </a:p>
        </p:txBody>
      </p:sp>
    </p:spTree>
    <p:extLst>
      <p:ext uri="{BB962C8B-B14F-4D97-AF65-F5344CB8AC3E}">
        <p14:creationId xmlns:p14="http://schemas.microsoft.com/office/powerpoint/2010/main" val="2674668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269A-D07B-F84C-99ED-1C60DBC7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E5B84E-2651-1E4C-A99D-D666DE59C2E3}"/>
              </a:ext>
            </a:extLst>
          </p:cNvPr>
          <p:cNvSpPr/>
          <p:nvPr/>
        </p:nvSpPr>
        <p:spPr>
          <a:xfrm>
            <a:off x="838200" y="1690688"/>
            <a:ext cx="10288650" cy="2805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Network is under utilized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Advocate high performance </a:t>
            </a:r>
            <a:r>
              <a:rPr lang="en-US" sz="2400" i="1" dirty="0">
                <a:solidFill>
                  <a:srgbClr val="FF0000"/>
                </a:solidFill>
              </a:rPr>
              <a:t>network transport </a:t>
            </a:r>
            <a:r>
              <a:rPr lang="en-US" sz="2400" dirty="0">
                <a:solidFill>
                  <a:prstClr val="black"/>
                </a:solidFill>
              </a:rPr>
              <a:t>for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gradient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communication</a:t>
            </a:r>
            <a:endParaRPr lang="en-US" sz="240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solidFill>
                  <a:prstClr val="black"/>
                </a:solidFill>
              </a:rPr>
              <a:t>Gradient compression is beneficial in low speed networks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prstClr val="black"/>
                </a:solidFill>
              </a:rPr>
              <a:t>Up to </a:t>
            </a:r>
            <a:r>
              <a:rPr lang="en-US" sz="2400" i="1" dirty="0">
                <a:solidFill>
                  <a:srgbClr val="FF0000"/>
                </a:solidFill>
              </a:rPr>
              <a:t>10⨉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prstClr val="black"/>
                </a:solidFill>
              </a:rPr>
              <a:t>compression is good enough</a:t>
            </a:r>
            <a:r>
              <a:rPr lang="zh-CN" altLang="en-US" sz="2400" dirty="0">
                <a:solidFill>
                  <a:prstClr val="black"/>
                </a:solidFill>
              </a:rPr>
              <a:t> </a:t>
            </a:r>
            <a:r>
              <a:rPr lang="en-US" altLang="zh-CN" sz="2400" dirty="0">
                <a:solidFill>
                  <a:prstClr val="black"/>
                </a:solidFill>
              </a:rPr>
              <a:t>under </a:t>
            </a:r>
            <a:r>
              <a:rPr lang="en-US" altLang="zh-CN" sz="2400" i="1" dirty="0">
                <a:solidFill>
                  <a:srgbClr val="FF0000"/>
                </a:solidFill>
              </a:rPr>
              <a:t>10Gbps</a:t>
            </a:r>
            <a:r>
              <a:rPr lang="en-US" altLang="zh-CN" sz="2400" dirty="0">
                <a:solidFill>
                  <a:prstClr val="black"/>
                </a:solidFill>
              </a:rPr>
              <a:t> networks</a:t>
            </a:r>
          </a:p>
          <a:p>
            <a:pPr marL="800100" lvl="1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i="1" dirty="0">
                <a:solidFill>
                  <a:srgbClr val="FF0000"/>
                </a:solidFill>
              </a:rPr>
              <a:t>Not</a:t>
            </a:r>
            <a:r>
              <a:rPr lang="en-US" sz="2400" dirty="0">
                <a:solidFill>
                  <a:prstClr val="black"/>
                </a:solidFill>
              </a:rPr>
              <a:t> useful under </a:t>
            </a:r>
            <a:r>
              <a:rPr lang="en-US" sz="2400" i="1" dirty="0">
                <a:solidFill>
                  <a:srgbClr val="FF0000"/>
                </a:solidFill>
              </a:rPr>
              <a:t>100Gbps</a:t>
            </a:r>
            <a:r>
              <a:rPr lang="en-US" sz="2400" dirty="0">
                <a:solidFill>
                  <a:prstClr val="black"/>
                </a:solidFill>
              </a:rPr>
              <a:t>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3E8A0-1A56-BB4E-9078-4D4745596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0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31C3-DDF7-A545-8686-25462B2443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316F5-2807-D04C-8B5B-C18F804D51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C0FEA-D1DA-9E4D-ACB5-1D0495B8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17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0613-AEB6-D24D-B8E3-E0A939FAC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87A64-C5D8-B54F-8AEC-F79E4F686CB4}"/>
              </a:ext>
            </a:extLst>
          </p:cNvPr>
          <p:cNvSpPr txBox="1"/>
          <p:nvPr/>
        </p:nvSpPr>
        <p:spPr>
          <a:xfrm>
            <a:off x="838200" y="1696955"/>
            <a:ext cx="543763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Alexa speech recognition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Google translation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Grammarly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Autopilot 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…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AE79E-0996-BD45-B698-11FAB86C06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399" y="1800137"/>
            <a:ext cx="1746250" cy="1022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766B4E-52D3-684E-8B28-ADDCB99A4B2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5390" y="1918659"/>
            <a:ext cx="3350641" cy="785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E1CEF-26BD-8743-97FB-EB5101CCE4A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0"/>
          <a:stretch/>
        </p:blipFill>
        <p:spPr>
          <a:xfrm>
            <a:off x="5482468" y="3183769"/>
            <a:ext cx="2402922" cy="2988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570417-2B5B-2D42-9AC6-DF4425D5F71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0904" y="3183769"/>
            <a:ext cx="3871784" cy="25786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CD2FA4-D9A1-344A-83E5-C13339B9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13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F441-94CC-604A-B3BF-09957CA4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56B6B-3359-0843-B882-2BAFAFBF0993}"/>
              </a:ext>
            </a:extLst>
          </p:cNvPr>
          <p:cNvSpPr txBox="1"/>
          <p:nvPr/>
        </p:nvSpPr>
        <p:spPr>
          <a:xfrm>
            <a:off x="838200" y="1465219"/>
            <a:ext cx="5474208" cy="3234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Training is the most important step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One issue: </a:t>
            </a:r>
            <a:r>
              <a:rPr lang="en-US" sz="2400" i="1" dirty="0">
                <a:solidFill>
                  <a:srgbClr val="FF0000"/>
                </a:solidFill>
              </a:rPr>
              <a:t>time-consuming</a:t>
            </a:r>
            <a:endParaRPr lang="en-US" sz="2400" dirty="0"/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Models are large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Datasets are large</a:t>
            </a:r>
          </a:p>
          <a:p>
            <a:pPr marL="1200150" lvl="2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sz="2400" dirty="0"/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AF326E2-4448-484B-B75D-C3A35A049B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15249" y="2846695"/>
            <a:ext cx="4214747" cy="210335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5722D3-DD81-574F-87E7-35AC06672A85}"/>
              </a:ext>
            </a:extLst>
          </p:cNvPr>
          <p:cNvCxnSpPr>
            <a:cxnSpLocks/>
          </p:cNvCxnSpPr>
          <p:nvPr/>
        </p:nvCxnSpPr>
        <p:spPr>
          <a:xfrm>
            <a:off x="7111616" y="5843937"/>
            <a:ext cx="640080" cy="381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E1E805-F6F5-CC43-B366-CEA3D77E5DB0}"/>
              </a:ext>
            </a:extLst>
          </p:cNvPr>
          <p:cNvCxnSpPr/>
          <p:nvPr/>
        </p:nvCxnSpPr>
        <p:spPr>
          <a:xfrm>
            <a:off x="8820621" y="5844127"/>
            <a:ext cx="6400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21D3C72-1845-1847-9B6D-290FBE528ED3}"/>
              </a:ext>
            </a:extLst>
          </p:cNvPr>
          <p:cNvSpPr txBox="1"/>
          <p:nvPr/>
        </p:nvSpPr>
        <p:spPr>
          <a:xfrm>
            <a:off x="6619980" y="4994023"/>
            <a:ext cx="1301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1. Forward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405CC1-0A8D-2849-A2DE-E482584FD6DC}"/>
              </a:ext>
            </a:extLst>
          </p:cNvPr>
          <p:cNvSpPr txBox="1"/>
          <p:nvPr/>
        </p:nvSpPr>
        <p:spPr>
          <a:xfrm>
            <a:off x="10163348" y="4994023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</a:t>
            </a:r>
            <a:r>
              <a:rPr lang="en-US" sz="2000" dirty="0">
                <a:solidFill>
                  <a:srgbClr val="FF0000"/>
                </a:solidFill>
              </a:rPr>
              <a:t>Backward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6F0B8-FEB4-4B46-B8A3-6B83852A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3</a:t>
            </a:fld>
            <a:endParaRPr lang="en-US"/>
          </a:p>
        </p:txBody>
      </p:sp>
      <p:pic>
        <p:nvPicPr>
          <p:cNvPr id="25" name="Picture 6" descr="9 reasons to own a dog - Business Insider">
            <a:extLst>
              <a:ext uri="{FF2B5EF4-FFF2-40B4-BE49-F238E27FC236}">
                <a16:creationId xmlns:a16="http://schemas.microsoft.com/office/drawing/2014/main" id="{787CF78F-FA69-D644-8986-4CD24FC25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2068" y="1251479"/>
            <a:ext cx="1085016" cy="83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279676-8082-7243-B48B-16F46632D9AC}"/>
              </a:ext>
            </a:extLst>
          </p:cNvPr>
          <p:cNvCxnSpPr>
            <a:cxnSpLocks/>
          </p:cNvCxnSpPr>
          <p:nvPr/>
        </p:nvCxnSpPr>
        <p:spPr>
          <a:xfrm>
            <a:off x="8298436" y="2308819"/>
            <a:ext cx="0" cy="65966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0843CA-53DF-5A4E-954E-CD07BA268119}"/>
              </a:ext>
            </a:extLst>
          </p:cNvPr>
          <p:cNvCxnSpPr>
            <a:cxnSpLocks/>
          </p:cNvCxnSpPr>
          <p:nvPr/>
        </p:nvCxnSpPr>
        <p:spPr>
          <a:xfrm>
            <a:off x="8314576" y="4874038"/>
            <a:ext cx="0" cy="640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A250BB-0407-314D-BC93-4458C4C3141F}"/>
              </a:ext>
            </a:extLst>
          </p:cNvPr>
          <p:cNvSpPr txBox="1"/>
          <p:nvPr/>
        </p:nvSpPr>
        <p:spPr>
          <a:xfrm>
            <a:off x="8021887" y="5644072"/>
            <a:ext cx="52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9A7696-28B9-6742-8EA7-91FFC9C201DD}"/>
              </a:ext>
            </a:extLst>
          </p:cNvPr>
          <p:cNvSpPr txBox="1"/>
          <p:nvPr/>
        </p:nvSpPr>
        <p:spPr>
          <a:xfrm>
            <a:off x="6244787" y="5644072"/>
            <a:ext cx="596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3AA70-1D4C-FB41-A3D5-77C2EE15B83F}"/>
              </a:ext>
            </a:extLst>
          </p:cNvPr>
          <p:cNvSpPr txBox="1"/>
          <p:nvPr/>
        </p:nvSpPr>
        <p:spPr>
          <a:xfrm>
            <a:off x="9730892" y="5644072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524612-8690-6044-A1A1-5FDCCEC56A5E}"/>
              </a:ext>
            </a:extLst>
          </p:cNvPr>
          <p:cNvCxnSpPr>
            <a:cxnSpLocks/>
          </p:cNvCxnSpPr>
          <p:nvPr/>
        </p:nvCxnSpPr>
        <p:spPr>
          <a:xfrm flipV="1">
            <a:off x="9951657" y="4874038"/>
            <a:ext cx="0" cy="640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42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6" grpId="0"/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9D93-7914-D04D-B2E3-622A5DB7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884C1A-CEC5-0142-AEFC-2F96C2E08E9F}"/>
              </a:ext>
            </a:extLst>
          </p:cNvPr>
          <p:cNvSpPr txBox="1"/>
          <p:nvPr/>
        </p:nvSpPr>
        <p:spPr>
          <a:xfrm>
            <a:off x="838200" y="1690688"/>
            <a:ext cx="4810804" cy="391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Distributed data parallel training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All-reduce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Parameter server</a:t>
            </a:r>
            <a:endParaRPr lang="en-US" sz="24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1"/>
              </a:solidFill>
            </a:endParaRPr>
          </a:p>
          <a:p>
            <a:pPr lvl="1">
              <a:lnSpc>
                <a:spcPct val="150000"/>
              </a:lnSpc>
            </a:pP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Distributed model parallel training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Layer-wise</a:t>
            </a:r>
            <a:r>
              <a:rPr lang="zh-CN" altLang="en-US" sz="2400" dirty="0"/>
              <a:t> </a:t>
            </a:r>
            <a:r>
              <a:rPr lang="en-US" altLang="zh-CN" sz="2400" dirty="0"/>
              <a:t>partition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10BB5-B7BA-A346-A1E5-BBFCC9D9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4</a:t>
            </a:fld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F85A4014-5FEC-DC41-A869-42FCC0E18C5A}"/>
              </a:ext>
            </a:extLst>
          </p:cNvPr>
          <p:cNvSpPr/>
          <p:nvPr/>
        </p:nvSpPr>
        <p:spPr>
          <a:xfrm>
            <a:off x="6113026" y="2479040"/>
            <a:ext cx="487680" cy="528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5B2C7D4F-39DF-184A-80B2-562D9115B39C}"/>
              </a:ext>
            </a:extLst>
          </p:cNvPr>
          <p:cNvSpPr/>
          <p:nvPr/>
        </p:nvSpPr>
        <p:spPr>
          <a:xfrm>
            <a:off x="7252953" y="1942988"/>
            <a:ext cx="477520" cy="3500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540D40A-F5B3-EA49-BD6F-EDFD9C89A867}"/>
              </a:ext>
            </a:extLst>
          </p:cNvPr>
          <p:cNvSpPr/>
          <p:nvPr/>
        </p:nvSpPr>
        <p:spPr>
          <a:xfrm>
            <a:off x="7252953" y="3163950"/>
            <a:ext cx="477520" cy="3500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474879-E871-0642-BBB0-679E826C3E1B}"/>
              </a:ext>
            </a:extLst>
          </p:cNvPr>
          <p:cNvGrpSpPr/>
          <p:nvPr/>
        </p:nvGrpSpPr>
        <p:grpSpPr>
          <a:xfrm>
            <a:off x="8610600" y="1518113"/>
            <a:ext cx="1999793" cy="1104068"/>
            <a:chOff x="8610600" y="1518113"/>
            <a:chExt cx="1999793" cy="110406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17A5E-1072-214B-BB67-3A5A562E4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26379" y="1853293"/>
              <a:ext cx="1540711" cy="768888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40BCC39-8792-C74F-A6F9-847A86BBB69F}"/>
                </a:ext>
              </a:extLst>
            </p:cNvPr>
            <p:cNvSpPr/>
            <p:nvPr/>
          </p:nvSpPr>
          <p:spPr>
            <a:xfrm>
              <a:off x="8610600" y="1564640"/>
              <a:ext cx="1999793" cy="980669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BF3CB6-9482-0843-B855-C720079DFF1C}"/>
                </a:ext>
              </a:extLst>
            </p:cNvPr>
            <p:cNvSpPr txBox="1"/>
            <p:nvPr/>
          </p:nvSpPr>
          <p:spPr>
            <a:xfrm>
              <a:off x="9218399" y="1518113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GPU-0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C3DA21-1C98-BC41-AFE4-EADF194AA187}"/>
              </a:ext>
            </a:extLst>
          </p:cNvPr>
          <p:cNvGrpSpPr/>
          <p:nvPr/>
        </p:nvGrpSpPr>
        <p:grpSpPr>
          <a:xfrm>
            <a:off x="8610600" y="2794618"/>
            <a:ext cx="1999793" cy="1078716"/>
            <a:chOff x="8610600" y="2794618"/>
            <a:chExt cx="1999793" cy="1078716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3078D31-8B63-A742-9375-1D7AD6DC1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26379" y="3109881"/>
              <a:ext cx="1529819" cy="76345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6C780DF-C623-A74B-AA2F-43C0369D427C}"/>
                </a:ext>
              </a:extLst>
            </p:cNvPr>
            <p:cNvSpPr/>
            <p:nvPr/>
          </p:nvSpPr>
          <p:spPr>
            <a:xfrm>
              <a:off x="8610600" y="2838596"/>
              <a:ext cx="1999793" cy="980669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E318E1-2716-9F44-A23A-621E4B7A6541}"/>
                </a:ext>
              </a:extLst>
            </p:cNvPr>
            <p:cNvSpPr txBox="1"/>
            <p:nvPr/>
          </p:nvSpPr>
          <p:spPr>
            <a:xfrm>
              <a:off x="9212265" y="2794618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GPU-1</a:t>
              </a:r>
            </a:p>
          </p:txBody>
        </p:sp>
      </p:grpSp>
      <p:sp>
        <p:nvSpPr>
          <p:cNvPr id="14" name="Can 13">
            <a:extLst>
              <a:ext uri="{FF2B5EF4-FFF2-40B4-BE49-F238E27FC236}">
                <a16:creationId xmlns:a16="http://schemas.microsoft.com/office/drawing/2014/main" id="{C7A8D47D-878E-F34E-8DC9-CFA76DCB2BB8}"/>
              </a:ext>
            </a:extLst>
          </p:cNvPr>
          <p:cNvSpPr/>
          <p:nvPr/>
        </p:nvSpPr>
        <p:spPr>
          <a:xfrm>
            <a:off x="6113026" y="5112730"/>
            <a:ext cx="487680" cy="5283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838D5D-314F-F04E-BC13-1D9FE501FB4F}"/>
              </a:ext>
            </a:extLst>
          </p:cNvPr>
          <p:cNvGrpSpPr/>
          <p:nvPr/>
        </p:nvGrpSpPr>
        <p:grpSpPr>
          <a:xfrm>
            <a:off x="7591785" y="4849552"/>
            <a:ext cx="1108423" cy="1054677"/>
            <a:chOff x="7502177" y="4819256"/>
            <a:chExt cx="1108423" cy="1054677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D2B6916-4B9E-A849-A5F4-0D0AB91B4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60958"/>
            <a:stretch/>
          </p:blipFill>
          <p:spPr>
            <a:xfrm>
              <a:off x="7730473" y="5110480"/>
              <a:ext cx="597270" cy="763453"/>
            </a:xfrm>
            <a:prstGeom prst="rect">
              <a:avLst/>
            </a:prstGeom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DCBA047-B54E-FC40-AB9A-93AF3BF2E031}"/>
                </a:ext>
              </a:extLst>
            </p:cNvPr>
            <p:cNvSpPr/>
            <p:nvPr/>
          </p:nvSpPr>
          <p:spPr>
            <a:xfrm>
              <a:off x="7502177" y="4855841"/>
              <a:ext cx="1108423" cy="980669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4F1CEC-CEF8-4E47-B00F-4581B86D0BE1}"/>
                </a:ext>
              </a:extLst>
            </p:cNvPr>
            <p:cNvSpPr txBox="1"/>
            <p:nvPr/>
          </p:nvSpPr>
          <p:spPr>
            <a:xfrm>
              <a:off x="7634655" y="4819256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GPU-0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0F259F-0355-3E43-B027-3C0737D1D8EC}"/>
              </a:ext>
            </a:extLst>
          </p:cNvPr>
          <p:cNvGrpSpPr/>
          <p:nvPr/>
        </p:nvGrpSpPr>
        <p:grpSpPr>
          <a:xfrm>
            <a:off x="9501970" y="4849971"/>
            <a:ext cx="1108423" cy="1053839"/>
            <a:chOff x="9818657" y="4812967"/>
            <a:chExt cx="1108423" cy="1053839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87E5093-D7F6-5247-A8E3-33D484162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0958"/>
            <a:stretch/>
          </p:blipFill>
          <p:spPr>
            <a:xfrm>
              <a:off x="10127053" y="5103353"/>
              <a:ext cx="597270" cy="763453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9BDFC54-0E95-1A46-BFC2-EC22E30F50AD}"/>
                </a:ext>
              </a:extLst>
            </p:cNvPr>
            <p:cNvSpPr/>
            <p:nvPr/>
          </p:nvSpPr>
          <p:spPr>
            <a:xfrm>
              <a:off x="9818657" y="4849552"/>
              <a:ext cx="1108423" cy="980669"/>
            </a:xfrm>
            <a:prstGeom prst="roundRect">
              <a:avLst/>
            </a:prstGeom>
            <a:noFill/>
            <a:ln w="254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752601-55A3-E046-9546-A1EF6D25957A}"/>
                </a:ext>
              </a:extLst>
            </p:cNvPr>
            <p:cNvSpPr txBox="1"/>
            <p:nvPr/>
          </p:nvSpPr>
          <p:spPr>
            <a:xfrm>
              <a:off x="9951135" y="4812967"/>
              <a:ext cx="784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GPU-1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28709F-89EC-2940-BD6C-69CBFD4FFC04}"/>
              </a:ext>
            </a:extLst>
          </p:cNvPr>
          <p:cNvCxnSpPr/>
          <p:nvPr/>
        </p:nvCxnSpPr>
        <p:spPr>
          <a:xfrm>
            <a:off x="7862951" y="2120652"/>
            <a:ext cx="5972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4CCD4D-D935-1E4C-A711-9C4C76726FF0}"/>
              </a:ext>
            </a:extLst>
          </p:cNvPr>
          <p:cNvCxnSpPr/>
          <p:nvPr/>
        </p:nvCxnSpPr>
        <p:spPr>
          <a:xfrm>
            <a:off x="7862951" y="3338959"/>
            <a:ext cx="5972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0133CB-463E-3640-8ED0-60B72CB0F55B}"/>
              </a:ext>
            </a:extLst>
          </p:cNvPr>
          <p:cNvCxnSpPr>
            <a:cxnSpLocks/>
          </p:cNvCxnSpPr>
          <p:nvPr/>
        </p:nvCxnSpPr>
        <p:spPr>
          <a:xfrm flipV="1">
            <a:off x="6763710" y="2270997"/>
            <a:ext cx="356765" cy="2359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CF4F803-C75D-9847-A41F-7B1442860D3D}"/>
              </a:ext>
            </a:extLst>
          </p:cNvPr>
          <p:cNvCxnSpPr>
            <a:cxnSpLocks/>
          </p:cNvCxnSpPr>
          <p:nvPr/>
        </p:nvCxnSpPr>
        <p:spPr>
          <a:xfrm>
            <a:off x="6751085" y="3007360"/>
            <a:ext cx="347899" cy="243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627F0AD-EB84-C740-8C3E-2B6FC819162E}"/>
              </a:ext>
            </a:extLst>
          </p:cNvPr>
          <p:cNvCxnSpPr/>
          <p:nvPr/>
        </p:nvCxnSpPr>
        <p:spPr>
          <a:xfrm>
            <a:off x="6763710" y="5376890"/>
            <a:ext cx="59727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5670A00-ED1A-F747-866E-9728D8B9B1AD}"/>
              </a:ext>
            </a:extLst>
          </p:cNvPr>
          <p:cNvCxnSpPr/>
          <p:nvPr/>
        </p:nvCxnSpPr>
        <p:spPr>
          <a:xfrm>
            <a:off x="8785550" y="5376890"/>
            <a:ext cx="597270" cy="0"/>
          </a:xfrm>
          <a:prstGeom prst="straightConnector1">
            <a:avLst/>
          </a:prstGeom>
          <a:ln w="254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CFF49F-7565-2C40-95E7-01E6C2EDE0C7}"/>
              </a:ext>
            </a:extLst>
          </p:cNvPr>
          <p:cNvCxnSpPr/>
          <p:nvPr/>
        </p:nvCxnSpPr>
        <p:spPr>
          <a:xfrm>
            <a:off x="9634448" y="2589287"/>
            <a:ext cx="0" cy="249309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350E26-FA0E-A643-B2E8-009337DDF01E}"/>
              </a:ext>
            </a:extLst>
          </p:cNvPr>
          <p:cNvSpPr txBox="1"/>
          <p:nvPr/>
        </p:nvSpPr>
        <p:spPr>
          <a:xfrm>
            <a:off x="3055319" y="2332953"/>
            <a:ext cx="2894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(the focus of this talk)</a:t>
            </a:r>
          </a:p>
        </p:txBody>
      </p:sp>
    </p:spTree>
    <p:extLst>
      <p:ext uri="{BB962C8B-B14F-4D97-AF65-F5344CB8AC3E}">
        <p14:creationId xmlns:p14="http://schemas.microsoft.com/office/powerpoint/2010/main" val="355279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4" grpId="0" animBg="1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1359-ECCA-B14B-A164-B4B21167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training with all-reduce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7AF701-F4DB-BA4A-819F-6477FCCE8E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70" y="2103438"/>
            <a:ext cx="2656185" cy="132556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3645F54C-8608-014A-9ECA-77B1912612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3069" y="4371745"/>
            <a:ext cx="2656186" cy="1325562"/>
          </a:xfrm>
          <a:prstGeom prst="rect">
            <a:avLst/>
          </a:prstGeom>
        </p:spPr>
      </p:pic>
      <p:sp>
        <p:nvSpPr>
          <p:cNvPr id="5" name="Can 4">
            <a:extLst>
              <a:ext uri="{FF2B5EF4-FFF2-40B4-BE49-F238E27FC236}">
                <a16:creationId xmlns:a16="http://schemas.microsoft.com/office/drawing/2014/main" id="{E7C37590-D1E2-4A4A-B265-FFDF42C1A42E}"/>
              </a:ext>
            </a:extLst>
          </p:cNvPr>
          <p:cNvSpPr/>
          <p:nvPr/>
        </p:nvSpPr>
        <p:spPr>
          <a:xfrm>
            <a:off x="1290916" y="2530896"/>
            <a:ext cx="443753" cy="4706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2F0D836F-1AD6-DF42-BCFB-C487C920B212}"/>
              </a:ext>
            </a:extLst>
          </p:cNvPr>
          <p:cNvSpPr/>
          <p:nvPr/>
        </p:nvSpPr>
        <p:spPr>
          <a:xfrm>
            <a:off x="1290916" y="4799203"/>
            <a:ext cx="443753" cy="4706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CD790F-E310-564A-B9F5-B5DE54E6524A}"/>
              </a:ext>
            </a:extLst>
          </p:cNvPr>
          <p:cNvCxnSpPr/>
          <p:nvPr/>
        </p:nvCxnSpPr>
        <p:spPr>
          <a:xfrm>
            <a:off x="363070" y="3913094"/>
            <a:ext cx="11174506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40A61C-099B-4B42-9324-E59DBDE5FD35}"/>
              </a:ext>
            </a:extLst>
          </p:cNvPr>
          <p:cNvSpPr txBox="1"/>
          <p:nvPr/>
        </p:nvSpPr>
        <p:spPr>
          <a:xfrm>
            <a:off x="268941" y="3454444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GPU-0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832A9-9042-7D45-8DB1-D396DB64EDF0}"/>
              </a:ext>
            </a:extLst>
          </p:cNvPr>
          <p:cNvSpPr txBox="1"/>
          <p:nvPr/>
        </p:nvSpPr>
        <p:spPr>
          <a:xfrm>
            <a:off x="268940" y="3986816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GPU-1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41876-31A1-DE4E-BE13-05B493E095A3}"/>
              </a:ext>
            </a:extLst>
          </p:cNvPr>
          <p:cNvSpPr txBox="1"/>
          <p:nvPr/>
        </p:nvSpPr>
        <p:spPr>
          <a:xfrm>
            <a:off x="1108739" y="5386713"/>
            <a:ext cx="80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7E735D-D074-1341-B6A0-0742AFA53CAD}"/>
              </a:ext>
            </a:extLst>
          </p:cNvPr>
          <p:cNvSpPr txBox="1"/>
          <p:nvPr/>
        </p:nvSpPr>
        <p:spPr>
          <a:xfrm>
            <a:off x="1108739" y="3059668"/>
            <a:ext cx="808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Data-0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36B8B1-2EE4-4E4F-AEA8-CA8AB1F11B75}"/>
              </a:ext>
            </a:extLst>
          </p:cNvPr>
          <p:cNvSpPr/>
          <p:nvPr/>
        </p:nvSpPr>
        <p:spPr>
          <a:xfrm>
            <a:off x="3484644" y="2618048"/>
            <a:ext cx="1151968" cy="296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Forward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AC2FBD-18D9-A548-AFC6-0C56044866B7}"/>
              </a:ext>
            </a:extLst>
          </p:cNvPr>
          <p:cNvSpPr/>
          <p:nvPr/>
        </p:nvSpPr>
        <p:spPr>
          <a:xfrm>
            <a:off x="3484644" y="4893922"/>
            <a:ext cx="1233033" cy="281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Forward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FFF21-6BF3-3444-A94B-063BDA6E99BD}"/>
              </a:ext>
            </a:extLst>
          </p:cNvPr>
          <p:cNvSpPr/>
          <p:nvPr/>
        </p:nvSpPr>
        <p:spPr>
          <a:xfrm>
            <a:off x="6762748" y="2618048"/>
            <a:ext cx="1151968" cy="2963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Backward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94785B-5336-684E-BAA2-6BB1097227D2}"/>
              </a:ext>
            </a:extLst>
          </p:cNvPr>
          <p:cNvSpPr/>
          <p:nvPr/>
        </p:nvSpPr>
        <p:spPr>
          <a:xfrm>
            <a:off x="6762748" y="4886355"/>
            <a:ext cx="1151968" cy="2963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C97A55-38FB-9144-81DC-01C9EF955015}"/>
              </a:ext>
            </a:extLst>
          </p:cNvPr>
          <p:cNvSpPr txBox="1"/>
          <p:nvPr/>
        </p:nvSpPr>
        <p:spPr>
          <a:xfrm>
            <a:off x="5746548" y="25815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02AA0-613B-604C-9A33-CD22C9665160}"/>
              </a:ext>
            </a:extLst>
          </p:cNvPr>
          <p:cNvSpPr txBox="1"/>
          <p:nvPr/>
        </p:nvSpPr>
        <p:spPr>
          <a:xfrm>
            <a:off x="5746548" y="484986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Loss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E6D7BB-A1F4-744B-BE32-021072294071}"/>
              </a:ext>
            </a:extLst>
          </p:cNvPr>
          <p:cNvSpPr/>
          <p:nvPr/>
        </p:nvSpPr>
        <p:spPr>
          <a:xfrm>
            <a:off x="8660850" y="2652897"/>
            <a:ext cx="173736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Sync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EDEC82-F78D-2441-839C-00E1DC5434FE}"/>
              </a:ext>
            </a:extLst>
          </p:cNvPr>
          <p:cNvSpPr/>
          <p:nvPr/>
        </p:nvSpPr>
        <p:spPr>
          <a:xfrm>
            <a:off x="8660850" y="4884129"/>
            <a:ext cx="1737360" cy="274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Sync</a:t>
            </a:r>
            <a:r>
              <a:rPr lang="zh-CN" altLang="en-US" dirty="0"/>
              <a:t> </a:t>
            </a:r>
            <a:r>
              <a:rPr lang="en-US" altLang="zh-CN" dirty="0"/>
              <a:t>gradients</a:t>
            </a:r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171F354E-36E9-2740-BD53-96304BB51841}"/>
              </a:ext>
            </a:extLst>
          </p:cNvPr>
          <p:cNvSpPr/>
          <p:nvPr/>
        </p:nvSpPr>
        <p:spPr>
          <a:xfrm>
            <a:off x="8794375" y="3131928"/>
            <a:ext cx="457200" cy="16459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urved Right Arrow 24">
            <a:extLst>
              <a:ext uri="{FF2B5EF4-FFF2-40B4-BE49-F238E27FC236}">
                <a16:creationId xmlns:a16="http://schemas.microsoft.com/office/drawing/2014/main" id="{DF260163-DED5-8D47-BA3E-6820CA9A87C9}"/>
              </a:ext>
            </a:extLst>
          </p:cNvPr>
          <p:cNvSpPr/>
          <p:nvPr/>
        </p:nvSpPr>
        <p:spPr>
          <a:xfrm rot="10800000">
            <a:off x="9719810" y="3131929"/>
            <a:ext cx="457200" cy="164592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Left Arrow 25">
            <a:extLst>
              <a:ext uri="{FF2B5EF4-FFF2-40B4-BE49-F238E27FC236}">
                <a16:creationId xmlns:a16="http://schemas.microsoft.com/office/drawing/2014/main" id="{2521C46C-18E8-8342-BBE8-324449F391DF}"/>
              </a:ext>
            </a:extLst>
          </p:cNvPr>
          <p:cNvSpPr/>
          <p:nvPr/>
        </p:nvSpPr>
        <p:spPr>
          <a:xfrm rot="5400000">
            <a:off x="6646223" y="3697515"/>
            <a:ext cx="822960" cy="457200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urved Right Arrow 27">
            <a:extLst>
              <a:ext uri="{FF2B5EF4-FFF2-40B4-BE49-F238E27FC236}">
                <a16:creationId xmlns:a16="http://schemas.microsoft.com/office/drawing/2014/main" id="{9B68842F-68A7-B247-ABA7-C54631DB344C}"/>
              </a:ext>
            </a:extLst>
          </p:cNvPr>
          <p:cNvSpPr/>
          <p:nvPr/>
        </p:nvSpPr>
        <p:spPr>
          <a:xfrm rot="5400000">
            <a:off x="6646223" y="-315703"/>
            <a:ext cx="822960" cy="45720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05E636-DE72-9F45-A934-16B22CE07CD6}"/>
              </a:ext>
            </a:extLst>
          </p:cNvPr>
          <p:cNvSpPr txBox="1"/>
          <p:nvPr/>
        </p:nvSpPr>
        <p:spPr>
          <a:xfrm>
            <a:off x="6271292" y="6039719"/>
            <a:ext cx="16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5099A1-0FF0-1F43-817A-9DFD5C81728D}"/>
              </a:ext>
            </a:extLst>
          </p:cNvPr>
          <p:cNvSpPr txBox="1"/>
          <p:nvPr/>
        </p:nvSpPr>
        <p:spPr>
          <a:xfrm>
            <a:off x="6271292" y="1595340"/>
            <a:ext cx="16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 weights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A1638E-FEEB-EE43-A111-0019BC3E3629}"/>
              </a:ext>
            </a:extLst>
          </p:cNvPr>
          <p:cNvSpPr txBox="1"/>
          <p:nvPr/>
        </p:nvSpPr>
        <p:spPr>
          <a:xfrm>
            <a:off x="8925187" y="3955579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All-reduce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17E853-B062-AB47-A710-A7FA1E0E2221}"/>
              </a:ext>
            </a:extLst>
          </p:cNvPr>
          <p:cNvCxnSpPr/>
          <p:nvPr/>
        </p:nvCxnSpPr>
        <p:spPr>
          <a:xfrm>
            <a:off x="2107770" y="2766219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5034707-FD1B-CC4C-8114-05DA9E92AE47}"/>
              </a:ext>
            </a:extLst>
          </p:cNvPr>
          <p:cNvCxnSpPr/>
          <p:nvPr/>
        </p:nvCxnSpPr>
        <p:spPr>
          <a:xfrm>
            <a:off x="2107770" y="5034526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B3773E-016F-1C47-8FC8-149255336804}"/>
              </a:ext>
            </a:extLst>
          </p:cNvPr>
          <p:cNvCxnSpPr/>
          <p:nvPr/>
        </p:nvCxnSpPr>
        <p:spPr>
          <a:xfrm>
            <a:off x="5323846" y="2766219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7E492F-0773-4A4F-997C-01C008716839}"/>
              </a:ext>
            </a:extLst>
          </p:cNvPr>
          <p:cNvCxnSpPr/>
          <p:nvPr/>
        </p:nvCxnSpPr>
        <p:spPr>
          <a:xfrm>
            <a:off x="6232482" y="2766219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2F92948-C841-0A4A-82BA-33C74A3CF0D6}"/>
              </a:ext>
            </a:extLst>
          </p:cNvPr>
          <p:cNvCxnSpPr/>
          <p:nvPr/>
        </p:nvCxnSpPr>
        <p:spPr>
          <a:xfrm>
            <a:off x="5323846" y="5034526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44A4D5D-E927-F843-91BC-D7937B69EA6F}"/>
              </a:ext>
            </a:extLst>
          </p:cNvPr>
          <p:cNvCxnSpPr>
            <a:cxnSpLocks/>
          </p:cNvCxnSpPr>
          <p:nvPr/>
        </p:nvCxnSpPr>
        <p:spPr>
          <a:xfrm>
            <a:off x="6232482" y="5034526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8F6387-3F5A-4F44-AAC4-677539F8B5E4}"/>
              </a:ext>
            </a:extLst>
          </p:cNvPr>
          <p:cNvCxnSpPr/>
          <p:nvPr/>
        </p:nvCxnSpPr>
        <p:spPr>
          <a:xfrm>
            <a:off x="8040163" y="2766219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A7BE2EB-A021-E248-A88F-28E0DF0E9EC6}"/>
              </a:ext>
            </a:extLst>
          </p:cNvPr>
          <p:cNvCxnSpPr/>
          <p:nvPr/>
        </p:nvCxnSpPr>
        <p:spPr>
          <a:xfrm>
            <a:off x="8040163" y="5034526"/>
            <a:ext cx="464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4CFE4-1995-164E-9145-AC513E001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1" grpId="0"/>
      <p:bldP spid="13" grpId="0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 animBg="1"/>
      <p:bldP spid="21" grpId="0" animBg="1"/>
      <p:bldP spid="22" grpId="0" animBg="1"/>
      <p:bldP spid="25" grpId="0" animBg="1"/>
      <p:bldP spid="26" grpId="0" animBg="1"/>
      <p:bldP spid="28" grpId="0" animBg="1"/>
      <p:bldP spid="29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FDCC-A409-4043-81DA-AC538AF1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efficiency in distributed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3C6CC-F3C1-2046-9D92-F3A8752A7AEF}"/>
              </a:ext>
            </a:extLst>
          </p:cNvPr>
          <p:cNvSpPr txBox="1"/>
          <p:nvPr/>
        </p:nvSpPr>
        <p:spPr>
          <a:xfrm>
            <a:off x="838200" y="1690688"/>
            <a:ext cx="6273192" cy="39130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Ideal: </a:t>
            </a:r>
            <a:r>
              <a:rPr lang="en-US" sz="2400" i="1" dirty="0">
                <a:solidFill>
                  <a:srgbClr val="0070C0"/>
                </a:solidFill>
              </a:rPr>
              <a:t>scaling linearly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Reality: </a:t>
            </a:r>
            <a:r>
              <a:rPr lang="en-US" sz="2400" i="1" dirty="0">
                <a:solidFill>
                  <a:srgbClr val="FF0000"/>
                </a:solidFill>
              </a:rPr>
              <a:t>fail</a:t>
            </a:r>
            <a:r>
              <a:rPr lang="en-US" sz="2400" dirty="0"/>
              <a:t> to achieve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Due to communication cost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Recent work on optimizing communication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Deep gradient compression [1]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In-network aggregation [2]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7158D-24E4-4B44-80E3-5FECD308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8D59E9-DB2D-5C46-BCBD-152FA20C6424}"/>
              </a:ext>
            </a:extLst>
          </p:cNvPr>
          <p:cNvSpPr txBox="1"/>
          <p:nvPr/>
        </p:nvSpPr>
        <p:spPr>
          <a:xfrm>
            <a:off x="838200" y="6031210"/>
            <a:ext cx="9835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 Lin, Yujun, et al. "Deep gradient compression: Reducing the communication bandwidth for distributed training." </a:t>
            </a:r>
            <a:r>
              <a:rPr lang="en-US" sz="1200" dirty="0" err="1"/>
              <a:t>arXiv</a:t>
            </a:r>
            <a:r>
              <a:rPr lang="en-US" sz="1200" dirty="0"/>
              <a:t> preprint arXiv:1712.01887 (2017).</a:t>
            </a:r>
          </a:p>
          <a:p>
            <a:r>
              <a:rPr lang="en-US" sz="1200" dirty="0"/>
              <a:t>[2] </a:t>
            </a:r>
            <a:r>
              <a:rPr lang="en-US" sz="1200" dirty="0" err="1"/>
              <a:t>Sapio</a:t>
            </a:r>
            <a:r>
              <a:rPr lang="en-US" sz="1200" dirty="0"/>
              <a:t>, Amedeo, et al. "Scaling distributed machine learning with in-network aggregation." </a:t>
            </a:r>
            <a:r>
              <a:rPr lang="en-US" sz="1200" dirty="0" err="1"/>
              <a:t>arXiv</a:t>
            </a:r>
            <a:r>
              <a:rPr lang="en-US" sz="1200" dirty="0"/>
              <a:t> preprint arXiv:1903.06701 (2019).</a:t>
            </a:r>
          </a:p>
        </p:txBody>
      </p:sp>
    </p:spTree>
    <p:extLst>
      <p:ext uri="{BB962C8B-B14F-4D97-AF65-F5344CB8AC3E}">
        <p14:creationId xmlns:p14="http://schemas.microsoft.com/office/powerpoint/2010/main" val="152875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2894-71C3-1149-AA76-4F67D2C01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</a:t>
            </a:r>
            <a:r>
              <a:rPr lang="zh-CN" altLang="en-US" sz="4000" dirty="0"/>
              <a:t> </a:t>
            </a:r>
            <a:r>
              <a:rPr lang="en-US" altLang="zh-CN" sz="4000" dirty="0"/>
              <a:t>goals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752DC-C746-5145-92C7-1E75DE1266E4}"/>
              </a:ext>
            </a:extLst>
          </p:cNvPr>
          <p:cNvSpPr txBox="1"/>
          <p:nvPr/>
        </p:nvSpPr>
        <p:spPr>
          <a:xfrm>
            <a:off x="838200" y="1690688"/>
            <a:ext cx="714756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Whether the network is the bottleneck?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c</a:t>
            </a:r>
            <a:r>
              <a:rPr lang="en-US" sz="2400" dirty="0"/>
              <a:t>urrent scaling efficiency?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Is the network highly utilized?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What if the network is fully utilized?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F8AB1A-7F4F-FC4E-8D5E-5CE998D65473}"/>
                  </a:ext>
                </a:extLst>
              </p:cNvPr>
              <p:cNvSpPr txBox="1"/>
              <p:nvPr/>
            </p:nvSpPr>
            <p:spPr>
              <a:xfrm>
                <a:off x="5748853" y="4922200"/>
                <a:ext cx="960969" cy="898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5F8AB1A-7F4F-FC4E-8D5E-5CE998D65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853" y="4922200"/>
                <a:ext cx="960969" cy="898900"/>
              </a:xfrm>
              <a:prstGeom prst="rect">
                <a:avLst/>
              </a:prstGeom>
              <a:blipFill>
                <a:blip r:embed="rId3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F88242-B534-5643-8885-EF3DB994104F}"/>
                  </a:ext>
                </a:extLst>
              </p:cNvPr>
              <p:cNvSpPr txBox="1"/>
              <p:nvPr/>
            </p:nvSpPr>
            <p:spPr>
              <a:xfrm>
                <a:off x="7086332" y="4311704"/>
                <a:ext cx="218814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Distributed training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throughput</a:t>
                </a:r>
                <a:r>
                  <a:rPr lang="zh-CN" alt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on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GPUs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F88242-B534-5643-8885-EF3DB9941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332" y="4311704"/>
                <a:ext cx="2188145" cy="923330"/>
              </a:xfrm>
              <a:prstGeom prst="rect">
                <a:avLst/>
              </a:prstGeom>
              <a:blipFill>
                <a:blip r:embed="rId4"/>
                <a:stretch>
                  <a:fillRect l="-2312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10FE896-969C-AE48-9882-21651C2CA391}"/>
              </a:ext>
            </a:extLst>
          </p:cNvPr>
          <p:cNvSpPr txBox="1"/>
          <p:nvPr/>
        </p:nvSpPr>
        <p:spPr>
          <a:xfrm>
            <a:off x="7086332" y="5646685"/>
            <a:ext cx="2367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Training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throughput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on 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1 GPU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AB355-9AE9-8842-9576-986DA64AA83B}"/>
              </a:ext>
            </a:extLst>
          </p:cNvPr>
          <p:cNvSpPr txBox="1"/>
          <p:nvPr/>
        </p:nvSpPr>
        <p:spPr>
          <a:xfrm>
            <a:off x="3388344" y="5688385"/>
            <a:ext cx="176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Number of GPUs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50C02-729E-C84A-8C11-0B5B55083F2E}"/>
              </a:ext>
            </a:extLst>
          </p:cNvPr>
          <p:cNvCxnSpPr>
            <a:cxnSpLocks/>
          </p:cNvCxnSpPr>
          <p:nvPr/>
        </p:nvCxnSpPr>
        <p:spPr>
          <a:xfrm flipH="1">
            <a:off x="6572745" y="4862807"/>
            <a:ext cx="478052" cy="2235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E56D5E-3FE4-C841-9F61-9320E80AF8A7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6608280" y="5688385"/>
            <a:ext cx="478052" cy="2814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7BE8E8-070E-C048-9F18-2039AA8483B6}"/>
              </a:ext>
            </a:extLst>
          </p:cNvPr>
          <p:cNvCxnSpPr>
            <a:cxnSpLocks/>
          </p:cNvCxnSpPr>
          <p:nvPr/>
        </p:nvCxnSpPr>
        <p:spPr>
          <a:xfrm flipV="1">
            <a:off x="5194666" y="5670702"/>
            <a:ext cx="536573" cy="1846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ADFE1F0-487E-D747-B837-2608BD2D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B324-8907-DD44-99DE-247F72F5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setup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51B4F-E371-024A-A90C-D75811D7D518}"/>
              </a:ext>
            </a:extLst>
          </p:cNvPr>
          <p:cNvSpPr txBox="1"/>
          <p:nvPr/>
        </p:nvSpPr>
        <p:spPr>
          <a:xfrm>
            <a:off x="838200" y="1690688"/>
            <a:ext cx="908304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Hardware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AWS p3dn.24xlarge instance: 8 x V100, 96 vCPUs, 100Gbps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Software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Horovod-0.18.2 with PyTorch-1.3.0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/>
              <a:t>Workload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400" dirty="0"/>
              <a:t>ResNet50, ResNet101, VGG16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DC5BC-A81E-814B-AE89-ADD04904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7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D9D9A-98A1-9F49-9A51-EBE38D03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current scaling factor?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7D293-6DD5-624E-82E5-E9E823E4E2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623" y="2324598"/>
            <a:ext cx="7764745" cy="3581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9CBEA4-B8AC-5B4E-8010-5EBF6116A8A0}"/>
              </a:ext>
            </a:extLst>
          </p:cNvPr>
          <p:cNvSpPr txBox="1"/>
          <p:nvPr/>
        </p:nvSpPr>
        <p:spPr>
          <a:xfrm>
            <a:off x="3785428" y="5906087"/>
            <a:ext cx="4621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Scaling factor vs. number of GPUs involved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4EAB7-3C53-BA45-A29E-F74443295D7E}"/>
              </a:ext>
            </a:extLst>
          </p:cNvPr>
          <p:cNvSpPr txBox="1"/>
          <p:nvPr/>
        </p:nvSpPr>
        <p:spPr>
          <a:xfrm>
            <a:off x="838200" y="1418571"/>
            <a:ext cx="3472233" cy="5890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i="1" dirty="0">
                <a:solidFill>
                  <a:srgbClr val="FF0000"/>
                </a:solidFill>
              </a:rPr>
              <a:t>Fail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to scale out linearly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8A9EF-6095-CC4D-968C-A00524EF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27ACE-648A-0644-9472-CCE6F10D77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72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2543</TotalTime>
  <Words>2312</Words>
  <Application>Microsoft Macintosh PowerPoint</Application>
  <PresentationFormat>Widescreen</PresentationFormat>
  <Paragraphs>419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Wingdings</vt:lpstr>
      <vt:lpstr>Office Theme</vt:lpstr>
      <vt:lpstr>Is Network the Bottleneck of Distributed Training?</vt:lpstr>
      <vt:lpstr>Deep learning applications</vt:lpstr>
      <vt:lpstr>Deep learning training</vt:lpstr>
      <vt:lpstr>Distributed training</vt:lpstr>
      <vt:lpstr>Distributed training with all-reduce</vt:lpstr>
      <vt:lpstr>Scaling efficiency in distributed training</vt:lpstr>
      <vt:lpstr>Our goals</vt:lpstr>
      <vt:lpstr>Evaluation setup</vt:lpstr>
      <vt:lpstr>What is the current scaling factor?</vt:lpstr>
      <vt:lpstr>The impact of network bandwidth on scaling factor</vt:lpstr>
      <vt:lpstr>Is the network highly utilized?</vt:lpstr>
      <vt:lpstr>Is CPU the bottleneck?</vt:lpstr>
      <vt:lpstr>What if the network can be fully utilized?</vt:lpstr>
      <vt:lpstr>What-if analysis for different bandwidth</vt:lpstr>
      <vt:lpstr>Is gradient compression useful?</vt:lpstr>
      <vt:lpstr>Is gradient compression useful?</vt:lpstr>
      <vt:lpstr>Conclusions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Network the Bottleneck of Distributed Training?</dc:title>
  <dc:creator>Zhang Zhen</dc:creator>
  <cp:lastModifiedBy>Zhang Zhen</cp:lastModifiedBy>
  <cp:revision>685</cp:revision>
  <dcterms:created xsi:type="dcterms:W3CDTF">2020-07-22T20:36:11Z</dcterms:created>
  <dcterms:modified xsi:type="dcterms:W3CDTF">2020-08-05T05:04:02Z</dcterms:modified>
</cp:coreProperties>
</file>